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303" r:id="rId4"/>
    <p:sldId id="307" r:id="rId5"/>
    <p:sldId id="296" r:id="rId6"/>
    <p:sldId id="291" r:id="rId7"/>
    <p:sldId id="258" r:id="rId8"/>
    <p:sldId id="317" r:id="rId9"/>
    <p:sldId id="302" r:id="rId10"/>
    <p:sldId id="294" r:id="rId11"/>
    <p:sldId id="306" r:id="rId12"/>
    <p:sldId id="308" r:id="rId13"/>
    <p:sldId id="297" r:id="rId14"/>
    <p:sldId id="292" r:id="rId15"/>
    <p:sldId id="314" r:id="rId16"/>
    <p:sldId id="298" r:id="rId17"/>
    <p:sldId id="318" r:id="rId18"/>
    <p:sldId id="311" r:id="rId19"/>
    <p:sldId id="310" r:id="rId20"/>
    <p:sldId id="275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ВАДРАТ" initials="К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E2AC00"/>
    <a:srgbClr val="B2B2B2"/>
    <a:srgbClr val="998F49"/>
    <a:srgbClr val="CC6600"/>
    <a:srgbClr val="C28020"/>
    <a:srgbClr val="00040C"/>
    <a:srgbClr val="B84E0C"/>
    <a:srgbClr val="6666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686" autoAdjust="0"/>
  </p:normalViewPr>
  <p:slideViewPr>
    <p:cSldViewPr>
      <p:cViewPr varScale="1">
        <p:scale>
          <a:sx n="109" d="100"/>
          <a:sy n="109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8F8A33-1EBF-436E-A7A2-C688E76675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161A58-BD2C-4EC5-9564-B8B1E3C4842D}">
      <dgm:prSet phldrT="[Текст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ru-RU" sz="800" dirty="0" smtClean="0"/>
            <a:t>Раздел </a:t>
          </a:r>
          <a:r>
            <a:rPr lang="en-US" sz="800" dirty="0" smtClean="0"/>
            <a:t>I</a:t>
          </a:r>
          <a:endParaRPr lang="ru-RU" sz="800" dirty="0"/>
        </a:p>
      </dgm:t>
    </dgm:pt>
    <dgm:pt modelId="{841EB835-74D8-46E5-8993-7A746DF52B08}" type="parTrans" cxnId="{E22F8158-1F3F-4735-B355-5DE0EF345FA0}">
      <dgm:prSet/>
      <dgm:spPr/>
      <dgm:t>
        <a:bodyPr/>
        <a:lstStyle/>
        <a:p>
          <a:endParaRPr lang="ru-RU"/>
        </a:p>
      </dgm:t>
    </dgm:pt>
    <dgm:pt modelId="{C1C8AFB9-6194-4E2B-8D89-A28C2CFF3D4B}" type="sibTrans" cxnId="{E22F8158-1F3F-4735-B355-5DE0EF345FA0}">
      <dgm:prSet/>
      <dgm:spPr/>
      <dgm:t>
        <a:bodyPr/>
        <a:lstStyle/>
        <a:p>
          <a:endParaRPr lang="ru-RU"/>
        </a:p>
      </dgm:t>
    </dgm:pt>
    <dgm:pt modelId="{43706741-DFA7-4552-BA2C-C38342CC718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808000"/>
              </a:solidFill>
            </a:rPr>
            <a:t>Оценка достигнутых целей</a:t>
          </a:r>
          <a:r>
            <a:rPr lang="en-US" sz="1200" dirty="0" smtClean="0">
              <a:solidFill>
                <a:srgbClr val="808000"/>
              </a:solidFill>
            </a:rPr>
            <a:t> </a:t>
          </a:r>
          <a:r>
            <a:rPr lang="ru-RU" sz="1200" dirty="0" smtClean="0">
              <a:solidFill>
                <a:srgbClr val="808000"/>
              </a:solidFill>
            </a:rPr>
            <a:t>социально-экономического развития Ангарского городского округа</a:t>
          </a:r>
          <a:endParaRPr lang="ru-RU" sz="1200" dirty="0">
            <a:solidFill>
              <a:srgbClr val="808000"/>
            </a:solidFill>
          </a:endParaRPr>
        </a:p>
      </dgm:t>
    </dgm:pt>
    <dgm:pt modelId="{E486EF55-82B7-41D5-B519-B8218A2855C2}" type="parTrans" cxnId="{8DFB5F77-F5FC-41B6-AC80-CA25A0ABA1FD}">
      <dgm:prSet/>
      <dgm:spPr/>
      <dgm:t>
        <a:bodyPr/>
        <a:lstStyle/>
        <a:p>
          <a:endParaRPr lang="ru-RU"/>
        </a:p>
      </dgm:t>
    </dgm:pt>
    <dgm:pt modelId="{397B96BC-D192-4783-839E-E18CA7CE555B}" type="sibTrans" cxnId="{8DFB5F77-F5FC-41B6-AC80-CA25A0ABA1FD}">
      <dgm:prSet/>
      <dgm:spPr/>
      <dgm:t>
        <a:bodyPr/>
        <a:lstStyle/>
        <a:p>
          <a:endParaRPr lang="ru-RU"/>
        </a:p>
      </dgm:t>
    </dgm:pt>
    <dgm:pt modelId="{CA44C4B9-D907-4690-A177-4BA2103E0477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Раздел </a:t>
          </a:r>
          <a:r>
            <a:rPr lang="en-US" dirty="0" smtClean="0"/>
            <a:t>II</a:t>
          </a:r>
          <a:endParaRPr lang="ru-RU" dirty="0"/>
        </a:p>
      </dgm:t>
    </dgm:pt>
    <dgm:pt modelId="{1EC5ECC7-683C-4F47-A297-C02FF54D0F99}" type="parTrans" cxnId="{7EC6B7D7-3606-43BE-B18E-B28470FD2E91}">
      <dgm:prSet/>
      <dgm:spPr/>
      <dgm:t>
        <a:bodyPr/>
        <a:lstStyle/>
        <a:p>
          <a:endParaRPr lang="ru-RU"/>
        </a:p>
      </dgm:t>
    </dgm:pt>
    <dgm:pt modelId="{A04980CB-E016-495A-8F39-F0D258FC573F}" type="sibTrans" cxnId="{7EC6B7D7-3606-43BE-B18E-B28470FD2E91}">
      <dgm:prSet/>
      <dgm:spPr/>
      <dgm:t>
        <a:bodyPr/>
        <a:lstStyle/>
        <a:p>
          <a:endParaRPr lang="ru-RU"/>
        </a:p>
      </dgm:t>
    </dgm:pt>
    <dgm:pt modelId="{7ACE6B50-5EB1-44C4-93BB-4F10696BEB9E}">
      <dgm:prSet phldrT="[Текст]" custT="1"/>
      <dgm:spPr/>
      <dgm:t>
        <a:bodyPr/>
        <a:lstStyle/>
        <a:p>
          <a:r>
            <a:rPr lang="ru-RU" sz="1200" dirty="0" smtClean="0"/>
            <a:t>Приоритеты, цели, задачи и направления социально-экономического развития  Ангарского городского округа</a:t>
          </a:r>
          <a:endParaRPr lang="ru-RU" sz="1200" dirty="0"/>
        </a:p>
      </dgm:t>
    </dgm:pt>
    <dgm:pt modelId="{A4F95ACF-B725-44C6-B71E-1AB4CD50E0B1}" type="parTrans" cxnId="{66BE3423-1FFA-4424-96BC-133D4072B9E8}">
      <dgm:prSet/>
      <dgm:spPr/>
      <dgm:t>
        <a:bodyPr/>
        <a:lstStyle/>
        <a:p>
          <a:endParaRPr lang="ru-RU"/>
        </a:p>
      </dgm:t>
    </dgm:pt>
    <dgm:pt modelId="{E6DBB379-125E-4DE4-B693-88430F1FC60C}" type="sibTrans" cxnId="{66BE3423-1FFA-4424-96BC-133D4072B9E8}">
      <dgm:prSet/>
      <dgm:spPr/>
      <dgm:t>
        <a:bodyPr/>
        <a:lstStyle/>
        <a:p>
          <a:endParaRPr lang="ru-RU"/>
        </a:p>
      </dgm:t>
    </dgm:pt>
    <dgm:pt modelId="{8D96EDFE-72FB-4081-90E5-765ED6C041C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Раздел </a:t>
          </a:r>
          <a:r>
            <a:rPr lang="en-US" dirty="0" smtClean="0"/>
            <a:t>IV</a:t>
          </a:r>
          <a:endParaRPr lang="ru-RU" dirty="0"/>
        </a:p>
      </dgm:t>
    </dgm:pt>
    <dgm:pt modelId="{F0E8CCF6-32A0-4FAC-9BCB-13E6AAFC26DD}" type="parTrans" cxnId="{1F60B594-5ED3-4007-8308-F98E415A448E}">
      <dgm:prSet/>
      <dgm:spPr/>
      <dgm:t>
        <a:bodyPr/>
        <a:lstStyle/>
        <a:p>
          <a:endParaRPr lang="ru-RU"/>
        </a:p>
      </dgm:t>
    </dgm:pt>
    <dgm:pt modelId="{33FC583A-3E33-4B81-B05C-AEED2B162657}" type="sibTrans" cxnId="{1F60B594-5ED3-4007-8308-F98E415A448E}">
      <dgm:prSet/>
      <dgm:spPr/>
      <dgm:t>
        <a:bodyPr/>
        <a:lstStyle/>
        <a:p>
          <a:endParaRPr lang="ru-RU"/>
        </a:p>
      </dgm:t>
    </dgm:pt>
    <dgm:pt modelId="{468E520E-4BEE-46AE-B1B3-32AD110630C7}">
      <dgm:prSet phldrT="[Текст]" custT="1"/>
      <dgm:spPr/>
      <dgm:t>
        <a:bodyPr/>
        <a:lstStyle/>
        <a:p>
          <a:r>
            <a:rPr lang="ru-RU" sz="1200" dirty="0" smtClean="0"/>
            <a:t>Ожидаемые результаты реализации Стратегии</a:t>
          </a:r>
          <a:endParaRPr lang="ru-RU" sz="1200" dirty="0"/>
        </a:p>
      </dgm:t>
    </dgm:pt>
    <dgm:pt modelId="{4890E88E-8DC1-457A-825A-5992EC0CB1CD}" type="parTrans" cxnId="{EE041F0F-6BDA-4BC5-A3D4-8C6506B6FB55}">
      <dgm:prSet/>
      <dgm:spPr/>
      <dgm:t>
        <a:bodyPr/>
        <a:lstStyle/>
        <a:p>
          <a:endParaRPr lang="ru-RU"/>
        </a:p>
      </dgm:t>
    </dgm:pt>
    <dgm:pt modelId="{9178CB1D-31BC-429C-9B2A-D8639A17CDF5}" type="sibTrans" cxnId="{EE041F0F-6BDA-4BC5-A3D4-8C6506B6FB55}">
      <dgm:prSet/>
      <dgm:spPr/>
      <dgm:t>
        <a:bodyPr/>
        <a:lstStyle/>
        <a:p>
          <a:endParaRPr lang="ru-RU"/>
        </a:p>
      </dgm:t>
    </dgm:pt>
    <dgm:pt modelId="{AFA4951B-19F0-4EF9-A1F1-75071A48EC65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Раздел </a:t>
          </a:r>
          <a:r>
            <a:rPr lang="en-US" dirty="0" smtClean="0"/>
            <a:t>III</a:t>
          </a:r>
          <a:endParaRPr lang="ru-RU" dirty="0"/>
        </a:p>
      </dgm:t>
    </dgm:pt>
    <dgm:pt modelId="{65FC26FB-47A3-474D-921E-21956E49ABE5}" type="parTrans" cxnId="{21AC4193-E10A-4528-8212-2BBF741CD5C7}">
      <dgm:prSet/>
      <dgm:spPr/>
      <dgm:t>
        <a:bodyPr/>
        <a:lstStyle/>
        <a:p>
          <a:endParaRPr lang="ru-RU"/>
        </a:p>
      </dgm:t>
    </dgm:pt>
    <dgm:pt modelId="{2035899F-5AB0-40AA-9B3A-462DC593237F}" type="sibTrans" cxnId="{21AC4193-E10A-4528-8212-2BBF741CD5C7}">
      <dgm:prSet/>
      <dgm:spPr/>
      <dgm:t>
        <a:bodyPr/>
        <a:lstStyle/>
        <a:p>
          <a:endParaRPr lang="ru-RU"/>
        </a:p>
      </dgm:t>
    </dgm:pt>
    <dgm:pt modelId="{D684C352-40C2-4AA7-B358-BD8E5EA97ED1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Раздел</a:t>
          </a:r>
          <a:r>
            <a:rPr lang="en-US" dirty="0" smtClean="0"/>
            <a:t> VIII</a:t>
          </a:r>
          <a:endParaRPr lang="ru-RU" dirty="0"/>
        </a:p>
      </dgm:t>
    </dgm:pt>
    <dgm:pt modelId="{A6C1769F-57E1-42C3-903F-72D483C18D23}" type="parTrans" cxnId="{8BB6C714-9012-4C19-AC28-060F6C6A188A}">
      <dgm:prSet/>
      <dgm:spPr/>
      <dgm:t>
        <a:bodyPr/>
        <a:lstStyle/>
        <a:p>
          <a:endParaRPr lang="ru-RU"/>
        </a:p>
      </dgm:t>
    </dgm:pt>
    <dgm:pt modelId="{77B5A62B-EACF-4535-9B02-2628780D4D53}" type="sibTrans" cxnId="{8BB6C714-9012-4C19-AC28-060F6C6A188A}">
      <dgm:prSet/>
      <dgm:spPr/>
      <dgm:t>
        <a:bodyPr/>
        <a:lstStyle/>
        <a:p>
          <a:endParaRPr lang="ru-RU"/>
        </a:p>
      </dgm:t>
    </dgm:pt>
    <dgm:pt modelId="{89FA68BA-A505-4E12-9CD0-F38A434DE06C}">
      <dgm:prSet/>
      <dgm:spPr>
        <a:solidFill>
          <a:schemeClr val="accent4">
            <a:lumMod val="90000"/>
            <a:lumOff val="10000"/>
          </a:schemeClr>
        </a:solidFill>
      </dgm:spPr>
      <dgm:t>
        <a:bodyPr/>
        <a:lstStyle/>
        <a:p>
          <a:r>
            <a:rPr lang="ru-RU" dirty="0" smtClean="0"/>
            <a:t>Раздел </a:t>
          </a:r>
          <a:r>
            <a:rPr lang="en-US" dirty="0" smtClean="0"/>
            <a:t>VI</a:t>
          </a:r>
          <a:endParaRPr lang="ru-RU" dirty="0"/>
        </a:p>
      </dgm:t>
    </dgm:pt>
    <dgm:pt modelId="{13308C0A-1EE9-4BFE-8462-DD956A70EA08}" type="parTrans" cxnId="{FAD9A31B-7739-41C0-B4CA-1490594293C9}">
      <dgm:prSet/>
      <dgm:spPr/>
      <dgm:t>
        <a:bodyPr/>
        <a:lstStyle/>
        <a:p>
          <a:endParaRPr lang="ru-RU"/>
        </a:p>
      </dgm:t>
    </dgm:pt>
    <dgm:pt modelId="{C38D55A8-9AA0-4E48-921A-93B74DBC458C}" type="sibTrans" cxnId="{FAD9A31B-7739-41C0-B4CA-1490594293C9}">
      <dgm:prSet/>
      <dgm:spPr/>
      <dgm:t>
        <a:bodyPr/>
        <a:lstStyle/>
        <a:p>
          <a:endParaRPr lang="ru-RU"/>
        </a:p>
      </dgm:t>
    </dgm:pt>
    <dgm:pt modelId="{D5E7B82E-2854-45A5-8744-08804EFA6F9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dirty="0" smtClean="0"/>
            <a:t>Раздел </a:t>
          </a:r>
          <a:r>
            <a:rPr lang="en-US" dirty="0" smtClean="0"/>
            <a:t>V</a:t>
          </a:r>
          <a:endParaRPr lang="ru-RU" dirty="0"/>
        </a:p>
      </dgm:t>
    </dgm:pt>
    <dgm:pt modelId="{945EE1CB-2544-4E17-B3D3-35B2C61AA9E9}" type="parTrans" cxnId="{95475704-E1F8-49F3-A3EC-7601C6B72E51}">
      <dgm:prSet/>
      <dgm:spPr/>
      <dgm:t>
        <a:bodyPr/>
        <a:lstStyle/>
        <a:p>
          <a:endParaRPr lang="ru-RU"/>
        </a:p>
      </dgm:t>
    </dgm:pt>
    <dgm:pt modelId="{6F2E1E5A-CDF5-4202-8965-D04BD1870CCE}" type="sibTrans" cxnId="{95475704-E1F8-49F3-A3EC-7601C6B72E51}">
      <dgm:prSet/>
      <dgm:spPr/>
      <dgm:t>
        <a:bodyPr/>
        <a:lstStyle/>
        <a:p>
          <a:endParaRPr lang="ru-RU"/>
        </a:p>
      </dgm:t>
    </dgm:pt>
    <dgm:pt modelId="{4533E343-D6FD-4A63-AB61-DF12332826B9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808000"/>
              </a:solidFill>
            </a:rPr>
            <a:t>Показатели достижения целей социально-экономического развития  Ангарского городского округа, сроки и этапы реализации Стратегии </a:t>
          </a:r>
          <a:endParaRPr lang="ru-RU" sz="1200" dirty="0">
            <a:solidFill>
              <a:srgbClr val="808000"/>
            </a:solidFill>
          </a:endParaRPr>
        </a:p>
      </dgm:t>
    </dgm:pt>
    <dgm:pt modelId="{409665C6-D882-4F44-90BA-EA4A21489D24}" type="parTrans" cxnId="{40FEF563-3A35-4131-A656-8C8BBCF0E07F}">
      <dgm:prSet/>
      <dgm:spPr/>
      <dgm:t>
        <a:bodyPr/>
        <a:lstStyle/>
        <a:p>
          <a:endParaRPr lang="ru-RU"/>
        </a:p>
      </dgm:t>
    </dgm:pt>
    <dgm:pt modelId="{3FF1CC65-7EC3-4429-9015-4291A2A7EA06}" type="sibTrans" cxnId="{40FEF563-3A35-4131-A656-8C8BBCF0E07F}">
      <dgm:prSet/>
      <dgm:spPr/>
      <dgm:t>
        <a:bodyPr/>
        <a:lstStyle/>
        <a:p>
          <a:endParaRPr lang="ru-RU"/>
        </a:p>
      </dgm:t>
    </dgm:pt>
    <dgm:pt modelId="{F419AD6D-9D66-4B40-BBF4-737E1D196486}">
      <dgm:prSet custT="1"/>
      <dgm:spPr>
        <a:solidFill>
          <a:schemeClr val="accent3">
            <a:lumMod val="85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808000"/>
              </a:solidFill>
            </a:rPr>
            <a:t>Оценка финансовых ресурсов, необходимых для реализации Стратегии</a:t>
          </a:r>
          <a:endParaRPr lang="ru-RU" sz="1200" dirty="0">
            <a:solidFill>
              <a:srgbClr val="808000"/>
            </a:solidFill>
          </a:endParaRPr>
        </a:p>
      </dgm:t>
    </dgm:pt>
    <dgm:pt modelId="{9921B003-FE77-48BA-BC1A-CA955B3ACB70}" type="parTrans" cxnId="{0E6BDD3C-5657-4721-B56E-EF87CF894AEE}">
      <dgm:prSet/>
      <dgm:spPr/>
      <dgm:t>
        <a:bodyPr/>
        <a:lstStyle/>
        <a:p>
          <a:endParaRPr lang="ru-RU"/>
        </a:p>
      </dgm:t>
    </dgm:pt>
    <dgm:pt modelId="{9C3B0CCC-0B48-42BB-99EE-439DD69CEBA5}" type="sibTrans" cxnId="{0E6BDD3C-5657-4721-B56E-EF87CF894AEE}">
      <dgm:prSet/>
      <dgm:spPr/>
      <dgm:t>
        <a:bodyPr/>
        <a:lstStyle/>
        <a:p>
          <a:endParaRPr lang="ru-RU"/>
        </a:p>
      </dgm:t>
    </dgm:pt>
    <dgm:pt modelId="{F68AA277-424F-4825-8B40-FB8DB6A46DD1}">
      <dgm:prSet custT="1"/>
      <dgm:spPr/>
      <dgm:t>
        <a:bodyPr/>
        <a:lstStyle/>
        <a:p>
          <a:r>
            <a:rPr lang="ru-RU" sz="1200" dirty="0" smtClean="0"/>
            <a:t>Информация о Муниципальных программах Ангарского городского округа</a:t>
          </a:r>
          <a:r>
            <a:rPr lang="ru-RU" sz="3000" dirty="0" smtClean="0"/>
            <a:t> </a:t>
          </a:r>
          <a:endParaRPr lang="ru-RU" sz="3000" dirty="0"/>
        </a:p>
      </dgm:t>
    </dgm:pt>
    <dgm:pt modelId="{06276C24-9AA5-4E36-83A7-51D5DC3C3789}" type="parTrans" cxnId="{85AB2D0C-D69F-430B-8B47-81474B558CD6}">
      <dgm:prSet/>
      <dgm:spPr/>
      <dgm:t>
        <a:bodyPr/>
        <a:lstStyle/>
        <a:p>
          <a:endParaRPr lang="ru-RU"/>
        </a:p>
      </dgm:t>
    </dgm:pt>
    <dgm:pt modelId="{0BBEBCE2-F2E8-4A0C-829E-B893A688F158}" type="sibTrans" cxnId="{85AB2D0C-D69F-430B-8B47-81474B558CD6}">
      <dgm:prSet/>
      <dgm:spPr/>
      <dgm:t>
        <a:bodyPr/>
        <a:lstStyle/>
        <a:p>
          <a:endParaRPr lang="ru-RU"/>
        </a:p>
      </dgm:t>
    </dgm:pt>
    <dgm:pt modelId="{35D97661-CAAA-4921-865A-7751D121A6DC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808000"/>
              </a:solidFill>
            </a:rPr>
            <a:t>Организация реализации стратегии</a:t>
          </a:r>
          <a:endParaRPr lang="ru-RU" sz="1200" dirty="0">
            <a:solidFill>
              <a:srgbClr val="808000"/>
            </a:solidFill>
          </a:endParaRPr>
        </a:p>
      </dgm:t>
    </dgm:pt>
    <dgm:pt modelId="{DA15804C-0933-400B-A6C0-C06ED225FCA9}" type="parTrans" cxnId="{43EAC0A6-E4A9-4E8E-A5F4-8B90A26EF1DF}">
      <dgm:prSet/>
      <dgm:spPr/>
      <dgm:t>
        <a:bodyPr/>
        <a:lstStyle/>
        <a:p>
          <a:endParaRPr lang="ru-RU"/>
        </a:p>
      </dgm:t>
    </dgm:pt>
    <dgm:pt modelId="{C8D6FBD1-E129-4A5F-A824-17C2E2C6D3B6}" type="sibTrans" cxnId="{43EAC0A6-E4A9-4E8E-A5F4-8B90A26EF1DF}">
      <dgm:prSet/>
      <dgm:spPr/>
      <dgm:t>
        <a:bodyPr/>
        <a:lstStyle/>
        <a:p>
          <a:endParaRPr lang="ru-RU"/>
        </a:p>
      </dgm:t>
    </dgm:pt>
    <dgm:pt modelId="{B803F157-686B-42EC-95F5-279A86D8C09B}" type="pres">
      <dgm:prSet presAssocID="{618F8A33-1EBF-436E-A7A2-C688E76675E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76B897-9EA9-444F-A9F1-66EB9C558A3D}" type="pres">
      <dgm:prSet presAssocID="{44161A58-BD2C-4EC5-9564-B8B1E3C4842D}" presName="composite" presStyleCnt="0"/>
      <dgm:spPr/>
    </dgm:pt>
    <dgm:pt modelId="{980024BE-3A36-4452-951C-ADFD09A42C63}" type="pres">
      <dgm:prSet presAssocID="{44161A58-BD2C-4EC5-9564-B8B1E3C4842D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0511F-38D4-4318-B403-4F45BAA813F9}" type="pres">
      <dgm:prSet presAssocID="{44161A58-BD2C-4EC5-9564-B8B1E3C4842D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0EE30-2EEA-4D36-9BB6-A032A08F7D93}" type="pres">
      <dgm:prSet presAssocID="{C1C8AFB9-6194-4E2B-8D89-A28C2CFF3D4B}" presName="sp" presStyleCnt="0"/>
      <dgm:spPr/>
    </dgm:pt>
    <dgm:pt modelId="{CD7F3658-03CF-45D7-898D-D0C7827146EB}" type="pres">
      <dgm:prSet presAssocID="{CA44C4B9-D907-4690-A177-4BA2103E0477}" presName="composite" presStyleCnt="0"/>
      <dgm:spPr/>
    </dgm:pt>
    <dgm:pt modelId="{60379DA7-3373-465A-BEFC-96C9621704D4}" type="pres">
      <dgm:prSet presAssocID="{CA44C4B9-D907-4690-A177-4BA2103E0477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6D2AC-19DE-40B4-A74F-2B4569A40887}" type="pres">
      <dgm:prSet presAssocID="{CA44C4B9-D907-4690-A177-4BA2103E0477}" presName="descendantText" presStyleLbl="alignAcc1" presStyleIdx="1" presStyleCnt="7" custLinFactNeighborX="-40" custLinFactNeighborY="-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85505-2884-46E5-9A5C-1C3BE972ED9D}" type="pres">
      <dgm:prSet presAssocID="{A04980CB-E016-495A-8F39-F0D258FC573F}" presName="sp" presStyleCnt="0"/>
      <dgm:spPr/>
    </dgm:pt>
    <dgm:pt modelId="{5A7BA12A-79C2-4E52-9B86-87065FD71A6D}" type="pres">
      <dgm:prSet presAssocID="{AFA4951B-19F0-4EF9-A1F1-75071A48EC65}" presName="composite" presStyleCnt="0"/>
      <dgm:spPr/>
    </dgm:pt>
    <dgm:pt modelId="{3910BE08-9E4F-4DC5-A393-D60BC6D3ECD9}" type="pres">
      <dgm:prSet presAssocID="{AFA4951B-19F0-4EF9-A1F1-75071A48EC65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A7433-FAE7-438E-AF3B-3EF0665BEDE8}" type="pres">
      <dgm:prSet presAssocID="{AFA4951B-19F0-4EF9-A1F1-75071A48EC65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F63F9-C588-4A25-B3F7-729FF6E729A7}" type="pres">
      <dgm:prSet presAssocID="{2035899F-5AB0-40AA-9B3A-462DC593237F}" presName="sp" presStyleCnt="0"/>
      <dgm:spPr/>
    </dgm:pt>
    <dgm:pt modelId="{0D02ED86-4D1D-4B23-AAF5-E1732F7E4198}" type="pres">
      <dgm:prSet presAssocID="{8D96EDFE-72FB-4081-90E5-765ED6C041CA}" presName="composite" presStyleCnt="0"/>
      <dgm:spPr/>
    </dgm:pt>
    <dgm:pt modelId="{4DD92E47-A2B5-4F69-844E-901A02C61A16}" type="pres">
      <dgm:prSet presAssocID="{8D96EDFE-72FB-4081-90E5-765ED6C041C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34AB8-DE74-418C-9C05-02D7C57B8D7F}" type="pres">
      <dgm:prSet presAssocID="{8D96EDFE-72FB-4081-90E5-765ED6C041C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C864E-FD68-455F-9A8C-63511886B972}" type="pres">
      <dgm:prSet presAssocID="{33FC583A-3E33-4B81-B05C-AEED2B162657}" presName="sp" presStyleCnt="0"/>
      <dgm:spPr/>
    </dgm:pt>
    <dgm:pt modelId="{A4D7D41C-E007-4C6E-A1D9-FBE6B87E2984}" type="pres">
      <dgm:prSet presAssocID="{D5E7B82E-2854-45A5-8744-08804EFA6F9C}" presName="composite" presStyleCnt="0"/>
      <dgm:spPr/>
    </dgm:pt>
    <dgm:pt modelId="{BFF8E37F-E0F0-4668-98B9-E6A838832879}" type="pres">
      <dgm:prSet presAssocID="{D5E7B82E-2854-45A5-8744-08804EFA6F9C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E7F66-A9E7-4FA4-8EE0-CD1A5D9FE97B}" type="pres">
      <dgm:prSet presAssocID="{D5E7B82E-2854-45A5-8744-08804EFA6F9C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14E7A-2DE2-4B26-978D-D32C897205FB}" type="pres">
      <dgm:prSet presAssocID="{6F2E1E5A-CDF5-4202-8965-D04BD1870CCE}" presName="sp" presStyleCnt="0"/>
      <dgm:spPr/>
    </dgm:pt>
    <dgm:pt modelId="{B95AE012-B4B1-4D21-9AE5-F80E80D0C7DE}" type="pres">
      <dgm:prSet presAssocID="{89FA68BA-A505-4E12-9CD0-F38A434DE06C}" presName="composite" presStyleCnt="0"/>
      <dgm:spPr/>
    </dgm:pt>
    <dgm:pt modelId="{263F6695-AE3C-41F0-AC66-7D64432D4CEE}" type="pres">
      <dgm:prSet presAssocID="{89FA68BA-A505-4E12-9CD0-F38A434DE06C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2E821-8878-480C-AC2B-75D431A24155}" type="pres">
      <dgm:prSet presAssocID="{89FA68BA-A505-4E12-9CD0-F38A434DE06C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A268A-966E-4ECE-82D0-373F920276F7}" type="pres">
      <dgm:prSet presAssocID="{C38D55A8-9AA0-4E48-921A-93B74DBC458C}" presName="sp" presStyleCnt="0"/>
      <dgm:spPr/>
    </dgm:pt>
    <dgm:pt modelId="{AECC093F-CA53-4145-BC96-E5A8421BF35E}" type="pres">
      <dgm:prSet presAssocID="{D684C352-40C2-4AA7-B358-BD8E5EA97ED1}" presName="composite" presStyleCnt="0"/>
      <dgm:spPr/>
    </dgm:pt>
    <dgm:pt modelId="{89093E86-751B-4623-AC12-DD37EC69592A}" type="pres">
      <dgm:prSet presAssocID="{D684C352-40C2-4AA7-B358-BD8E5EA97ED1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9159A-20D1-41A9-935A-4E9F6091FA0C}" type="pres">
      <dgm:prSet presAssocID="{D684C352-40C2-4AA7-B358-BD8E5EA97ED1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B5F77-F5FC-41B6-AC80-CA25A0ABA1FD}" srcId="{44161A58-BD2C-4EC5-9564-B8B1E3C4842D}" destId="{43706741-DFA7-4552-BA2C-C38342CC718F}" srcOrd="0" destOrd="0" parTransId="{E486EF55-82B7-41D5-B519-B8218A2855C2}" sibTransId="{397B96BC-D192-4783-839E-E18CA7CE555B}"/>
    <dgm:cxn modelId="{8BB6C714-9012-4C19-AC28-060F6C6A188A}" srcId="{618F8A33-1EBF-436E-A7A2-C688E76675E2}" destId="{D684C352-40C2-4AA7-B358-BD8E5EA97ED1}" srcOrd="6" destOrd="0" parTransId="{A6C1769F-57E1-42C3-903F-72D483C18D23}" sibTransId="{77B5A62B-EACF-4535-9B02-2628780D4D53}"/>
    <dgm:cxn modelId="{D16BCCE6-66B3-453B-BE54-4AB1CFA16058}" type="presOf" srcId="{8D96EDFE-72FB-4081-90E5-765ED6C041CA}" destId="{4DD92E47-A2B5-4F69-844E-901A02C61A16}" srcOrd="0" destOrd="0" presId="urn:microsoft.com/office/officeart/2005/8/layout/chevron2"/>
    <dgm:cxn modelId="{FC3BAB51-20F2-40AA-9344-5E34BACD46C8}" type="presOf" srcId="{43706741-DFA7-4552-BA2C-C38342CC718F}" destId="{A780511F-38D4-4318-B403-4F45BAA813F9}" srcOrd="0" destOrd="0" presId="urn:microsoft.com/office/officeart/2005/8/layout/chevron2"/>
    <dgm:cxn modelId="{1F60B594-5ED3-4007-8308-F98E415A448E}" srcId="{618F8A33-1EBF-436E-A7A2-C688E76675E2}" destId="{8D96EDFE-72FB-4081-90E5-765ED6C041CA}" srcOrd="3" destOrd="0" parTransId="{F0E8CCF6-32A0-4FAC-9BCB-13E6AAFC26DD}" sibTransId="{33FC583A-3E33-4B81-B05C-AEED2B162657}"/>
    <dgm:cxn modelId="{196BA3AE-7209-497F-A7CB-DB668D9E81B6}" type="presOf" srcId="{4533E343-D6FD-4A63-AB61-DF12332826B9}" destId="{EB7A7433-FAE7-438E-AF3B-3EF0665BEDE8}" srcOrd="0" destOrd="0" presId="urn:microsoft.com/office/officeart/2005/8/layout/chevron2"/>
    <dgm:cxn modelId="{7EC6B7D7-3606-43BE-B18E-B28470FD2E91}" srcId="{618F8A33-1EBF-436E-A7A2-C688E76675E2}" destId="{CA44C4B9-D907-4690-A177-4BA2103E0477}" srcOrd="1" destOrd="0" parTransId="{1EC5ECC7-683C-4F47-A297-C02FF54D0F99}" sibTransId="{A04980CB-E016-495A-8F39-F0D258FC573F}"/>
    <dgm:cxn modelId="{58C2E67F-A7B1-40BC-B764-CC6BAE97EEBF}" type="presOf" srcId="{89FA68BA-A505-4E12-9CD0-F38A434DE06C}" destId="{263F6695-AE3C-41F0-AC66-7D64432D4CEE}" srcOrd="0" destOrd="0" presId="urn:microsoft.com/office/officeart/2005/8/layout/chevron2"/>
    <dgm:cxn modelId="{43EAC0A6-E4A9-4E8E-A5F4-8B90A26EF1DF}" srcId="{D684C352-40C2-4AA7-B358-BD8E5EA97ED1}" destId="{35D97661-CAAA-4921-865A-7751D121A6DC}" srcOrd="0" destOrd="0" parTransId="{DA15804C-0933-400B-A6C0-C06ED225FCA9}" sibTransId="{C8D6FBD1-E129-4A5F-A824-17C2E2C6D3B6}"/>
    <dgm:cxn modelId="{053AD342-E362-4325-AB0D-F9E9188C5EFB}" type="presOf" srcId="{468E520E-4BEE-46AE-B1B3-32AD110630C7}" destId="{EF934AB8-DE74-418C-9C05-02D7C57B8D7F}" srcOrd="0" destOrd="0" presId="urn:microsoft.com/office/officeart/2005/8/layout/chevron2"/>
    <dgm:cxn modelId="{85AB2D0C-D69F-430B-8B47-81474B558CD6}" srcId="{89FA68BA-A505-4E12-9CD0-F38A434DE06C}" destId="{F68AA277-424F-4825-8B40-FB8DB6A46DD1}" srcOrd="0" destOrd="0" parTransId="{06276C24-9AA5-4E36-83A7-51D5DC3C3789}" sibTransId="{0BBEBCE2-F2E8-4A0C-829E-B893A688F158}"/>
    <dgm:cxn modelId="{C25B7ADB-BF82-46E7-A3D4-4824DD274B0E}" type="presOf" srcId="{F68AA277-424F-4825-8B40-FB8DB6A46DD1}" destId="{F482E821-8878-480C-AC2B-75D431A24155}" srcOrd="0" destOrd="0" presId="urn:microsoft.com/office/officeart/2005/8/layout/chevron2"/>
    <dgm:cxn modelId="{66BE3423-1FFA-4424-96BC-133D4072B9E8}" srcId="{CA44C4B9-D907-4690-A177-4BA2103E0477}" destId="{7ACE6B50-5EB1-44C4-93BB-4F10696BEB9E}" srcOrd="0" destOrd="0" parTransId="{A4F95ACF-B725-44C6-B71E-1AB4CD50E0B1}" sibTransId="{E6DBB379-125E-4DE4-B693-88430F1FC60C}"/>
    <dgm:cxn modelId="{09892390-926C-46E8-996E-FF7D7F1C0EF1}" type="presOf" srcId="{35D97661-CAAA-4921-865A-7751D121A6DC}" destId="{6E49159A-20D1-41A9-935A-4E9F6091FA0C}" srcOrd="0" destOrd="0" presId="urn:microsoft.com/office/officeart/2005/8/layout/chevron2"/>
    <dgm:cxn modelId="{00943474-72BA-483C-895F-E0C5712829AC}" type="presOf" srcId="{7ACE6B50-5EB1-44C4-93BB-4F10696BEB9E}" destId="{8776D2AC-19DE-40B4-A74F-2B4569A40887}" srcOrd="0" destOrd="0" presId="urn:microsoft.com/office/officeart/2005/8/layout/chevron2"/>
    <dgm:cxn modelId="{72E26642-D29A-4992-B795-57E6FFAF9285}" type="presOf" srcId="{AFA4951B-19F0-4EF9-A1F1-75071A48EC65}" destId="{3910BE08-9E4F-4DC5-A393-D60BC6D3ECD9}" srcOrd="0" destOrd="0" presId="urn:microsoft.com/office/officeart/2005/8/layout/chevron2"/>
    <dgm:cxn modelId="{168C8738-B683-4497-8D70-28F0A6FCC95C}" type="presOf" srcId="{618F8A33-1EBF-436E-A7A2-C688E76675E2}" destId="{B803F157-686B-42EC-95F5-279A86D8C09B}" srcOrd="0" destOrd="0" presId="urn:microsoft.com/office/officeart/2005/8/layout/chevron2"/>
    <dgm:cxn modelId="{95475704-E1F8-49F3-A3EC-7601C6B72E51}" srcId="{618F8A33-1EBF-436E-A7A2-C688E76675E2}" destId="{D5E7B82E-2854-45A5-8744-08804EFA6F9C}" srcOrd="4" destOrd="0" parTransId="{945EE1CB-2544-4E17-B3D3-35B2C61AA9E9}" sibTransId="{6F2E1E5A-CDF5-4202-8965-D04BD1870CCE}"/>
    <dgm:cxn modelId="{FAD9A31B-7739-41C0-B4CA-1490594293C9}" srcId="{618F8A33-1EBF-436E-A7A2-C688E76675E2}" destId="{89FA68BA-A505-4E12-9CD0-F38A434DE06C}" srcOrd="5" destOrd="0" parTransId="{13308C0A-1EE9-4BFE-8462-DD956A70EA08}" sibTransId="{C38D55A8-9AA0-4E48-921A-93B74DBC458C}"/>
    <dgm:cxn modelId="{EE041F0F-6BDA-4BC5-A3D4-8C6506B6FB55}" srcId="{8D96EDFE-72FB-4081-90E5-765ED6C041CA}" destId="{468E520E-4BEE-46AE-B1B3-32AD110630C7}" srcOrd="0" destOrd="0" parTransId="{4890E88E-8DC1-457A-825A-5992EC0CB1CD}" sibTransId="{9178CB1D-31BC-429C-9B2A-D8639A17CDF5}"/>
    <dgm:cxn modelId="{0A9A17D3-0781-4683-9317-584DC2CC0FC0}" type="presOf" srcId="{44161A58-BD2C-4EC5-9564-B8B1E3C4842D}" destId="{980024BE-3A36-4452-951C-ADFD09A42C63}" srcOrd="0" destOrd="0" presId="urn:microsoft.com/office/officeart/2005/8/layout/chevron2"/>
    <dgm:cxn modelId="{0E6BDD3C-5657-4721-B56E-EF87CF894AEE}" srcId="{D5E7B82E-2854-45A5-8744-08804EFA6F9C}" destId="{F419AD6D-9D66-4B40-BBF4-737E1D196486}" srcOrd="0" destOrd="0" parTransId="{9921B003-FE77-48BA-BC1A-CA955B3ACB70}" sibTransId="{9C3B0CCC-0B48-42BB-99EE-439DD69CEBA5}"/>
    <dgm:cxn modelId="{21AC4193-E10A-4528-8212-2BBF741CD5C7}" srcId="{618F8A33-1EBF-436E-A7A2-C688E76675E2}" destId="{AFA4951B-19F0-4EF9-A1F1-75071A48EC65}" srcOrd="2" destOrd="0" parTransId="{65FC26FB-47A3-474D-921E-21956E49ABE5}" sibTransId="{2035899F-5AB0-40AA-9B3A-462DC593237F}"/>
    <dgm:cxn modelId="{CF939EC2-48EB-4840-8CF9-D0D3742B1265}" type="presOf" srcId="{F419AD6D-9D66-4B40-BBF4-737E1D196486}" destId="{268E7F66-A9E7-4FA4-8EE0-CD1A5D9FE97B}" srcOrd="0" destOrd="0" presId="urn:microsoft.com/office/officeart/2005/8/layout/chevron2"/>
    <dgm:cxn modelId="{C1DCCC58-78D2-42DA-B8E7-A8D60DC0BB98}" type="presOf" srcId="{D5E7B82E-2854-45A5-8744-08804EFA6F9C}" destId="{BFF8E37F-E0F0-4668-98B9-E6A838832879}" srcOrd="0" destOrd="0" presId="urn:microsoft.com/office/officeart/2005/8/layout/chevron2"/>
    <dgm:cxn modelId="{40FEF563-3A35-4131-A656-8C8BBCF0E07F}" srcId="{AFA4951B-19F0-4EF9-A1F1-75071A48EC65}" destId="{4533E343-D6FD-4A63-AB61-DF12332826B9}" srcOrd="0" destOrd="0" parTransId="{409665C6-D882-4F44-90BA-EA4A21489D24}" sibTransId="{3FF1CC65-7EC3-4429-9015-4291A2A7EA06}"/>
    <dgm:cxn modelId="{57B28BD9-925D-4E8C-B553-2CE75724EF1A}" type="presOf" srcId="{CA44C4B9-D907-4690-A177-4BA2103E0477}" destId="{60379DA7-3373-465A-BEFC-96C9621704D4}" srcOrd="0" destOrd="0" presId="urn:microsoft.com/office/officeart/2005/8/layout/chevron2"/>
    <dgm:cxn modelId="{C20BDE27-2C5C-4666-82B7-C6458FBCE81C}" type="presOf" srcId="{D684C352-40C2-4AA7-B358-BD8E5EA97ED1}" destId="{89093E86-751B-4623-AC12-DD37EC69592A}" srcOrd="0" destOrd="0" presId="urn:microsoft.com/office/officeart/2005/8/layout/chevron2"/>
    <dgm:cxn modelId="{E22F8158-1F3F-4735-B355-5DE0EF345FA0}" srcId="{618F8A33-1EBF-436E-A7A2-C688E76675E2}" destId="{44161A58-BD2C-4EC5-9564-B8B1E3C4842D}" srcOrd="0" destOrd="0" parTransId="{841EB835-74D8-46E5-8993-7A746DF52B08}" sibTransId="{C1C8AFB9-6194-4E2B-8D89-A28C2CFF3D4B}"/>
    <dgm:cxn modelId="{2EB19878-7288-436F-9A41-D8974D13F097}" type="presParOf" srcId="{B803F157-686B-42EC-95F5-279A86D8C09B}" destId="{E476B897-9EA9-444F-A9F1-66EB9C558A3D}" srcOrd="0" destOrd="0" presId="urn:microsoft.com/office/officeart/2005/8/layout/chevron2"/>
    <dgm:cxn modelId="{2D51B308-DCD8-4EFA-ACBC-30641F90F2FB}" type="presParOf" srcId="{E476B897-9EA9-444F-A9F1-66EB9C558A3D}" destId="{980024BE-3A36-4452-951C-ADFD09A42C63}" srcOrd="0" destOrd="0" presId="urn:microsoft.com/office/officeart/2005/8/layout/chevron2"/>
    <dgm:cxn modelId="{26C00469-509F-4B0B-90E5-60C8FAD06C91}" type="presParOf" srcId="{E476B897-9EA9-444F-A9F1-66EB9C558A3D}" destId="{A780511F-38D4-4318-B403-4F45BAA813F9}" srcOrd="1" destOrd="0" presId="urn:microsoft.com/office/officeart/2005/8/layout/chevron2"/>
    <dgm:cxn modelId="{B4D125F8-DD50-483F-9D70-63E94139CA75}" type="presParOf" srcId="{B803F157-686B-42EC-95F5-279A86D8C09B}" destId="{1950EE30-2EEA-4D36-9BB6-A032A08F7D93}" srcOrd="1" destOrd="0" presId="urn:microsoft.com/office/officeart/2005/8/layout/chevron2"/>
    <dgm:cxn modelId="{0F550893-AA5F-4970-9EDA-0883F4F7A647}" type="presParOf" srcId="{B803F157-686B-42EC-95F5-279A86D8C09B}" destId="{CD7F3658-03CF-45D7-898D-D0C7827146EB}" srcOrd="2" destOrd="0" presId="urn:microsoft.com/office/officeart/2005/8/layout/chevron2"/>
    <dgm:cxn modelId="{38504670-4BAE-4C33-BBC9-FD5F7CD82EBB}" type="presParOf" srcId="{CD7F3658-03CF-45D7-898D-D0C7827146EB}" destId="{60379DA7-3373-465A-BEFC-96C9621704D4}" srcOrd="0" destOrd="0" presId="urn:microsoft.com/office/officeart/2005/8/layout/chevron2"/>
    <dgm:cxn modelId="{AB65EA5A-AD68-4FF8-BEA5-83E84CE56FB8}" type="presParOf" srcId="{CD7F3658-03CF-45D7-898D-D0C7827146EB}" destId="{8776D2AC-19DE-40B4-A74F-2B4569A40887}" srcOrd="1" destOrd="0" presId="urn:microsoft.com/office/officeart/2005/8/layout/chevron2"/>
    <dgm:cxn modelId="{425A7EAE-1097-4968-9A84-EAA0E807B495}" type="presParOf" srcId="{B803F157-686B-42EC-95F5-279A86D8C09B}" destId="{3B785505-2884-46E5-9A5C-1C3BE972ED9D}" srcOrd="3" destOrd="0" presId="urn:microsoft.com/office/officeart/2005/8/layout/chevron2"/>
    <dgm:cxn modelId="{A50C0703-660C-4567-BB53-80B315B7C0FC}" type="presParOf" srcId="{B803F157-686B-42EC-95F5-279A86D8C09B}" destId="{5A7BA12A-79C2-4E52-9B86-87065FD71A6D}" srcOrd="4" destOrd="0" presId="urn:microsoft.com/office/officeart/2005/8/layout/chevron2"/>
    <dgm:cxn modelId="{75EF4C40-69E0-4596-88C2-043ADEECB6D3}" type="presParOf" srcId="{5A7BA12A-79C2-4E52-9B86-87065FD71A6D}" destId="{3910BE08-9E4F-4DC5-A393-D60BC6D3ECD9}" srcOrd="0" destOrd="0" presId="urn:microsoft.com/office/officeart/2005/8/layout/chevron2"/>
    <dgm:cxn modelId="{75430640-EDF6-4146-A959-A1EEEA4B984C}" type="presParOf" srcId="{5A7BA12A-79C2-4E52-9B86-87065FD71A6D}" destId="{EB7A7433-FAE7-438E-AF3B-3EF0665BEDE8}" srcOrd="1" destOrd="0" presId="urn:microsoft.com/office/officeart/2005/8/layout/chevron2"/>
    <dgm:cxn modelId="{4D7FD26B-35DE-44DA-AEB1-8B14DF97A421}" type="presParOf" srcId="{B803F157-686B-42EC-95F5-279A86D8C09B}" destId="{780F63F9-C588-4A25-B3F7-729FF6E729A7}" srcOrd="5" destOrd="0" presId="urn:microsoft.com/office/officeart/2005/8/layout/chevron2"/>
    <dgm:cxn modelId="{698557A7-1F8C-4A43-8591-382701F46D6F}" type="presParOf" srcId="{B803F157-686B-42EC-95F5-279A86D8C09B}" destId="{0D02ED86-4D1D-4B23-AAF5-E1732F7E4198}" srcOrd="6" destOrd="0" presId="urn:microsoft.com/office/officeart/2005/8/layout/chevron2"/>
    <dgm:cxn modelId="{D65F63E5-D2FA-4045-8DB5-B64F201E891F}" type="presParOf" srcId="{0D02ED86-4D1D-4B23-AAF5-E1732F7E4198}" destId="{4DD92E47-A2B5-4F69-844E-901A02C61A16}" srcOrd="0" destOrd="0" presId="urn:microsoft.com/office/officeart/2005/8/layout/chevron2"/>
    <dgm:cxn modelId="{49CBE853-B2FD-49E1-8489-FF65003922E0}" type="presParOf" srcId="{0D02ED86-4D1D-4B23-AAF5-E1732F7E4198}" destId="{EF934AB8-DE74-418C-9C05-02D7C57B8D7F}" srcOrd="1" destOrd="0" presId="urn:microsoft.com/office/officeart/2005/8/layout/chevron2"/>
    <dgm:cxn modelId="{624834D2-A752-4D66-99EC-0324885874DA}" type="presParOf" srcId="{B803F157-686B-42EC-95F5-279A86D8C09B}" destId="{A81C864E-FD68-455F-9A8C-63511886B972}" srcOrd="7" destOrd="0" presId="urn:microsoft.com/office/officeart/2005/8/layout/chevron2"/>
    <dgm:cxn modelId="{5B312255-92B2-42C3-94A8-A3586F7924B8}" type="presParOf" srcId="{B803F157-686B-42EC-95F5-279A86D8C09B}" destId="{A4D7D41C-E007-4C6E-A1D9-FBE6B87E2984}" srcOrd="8" destOrd="0" presId="urn:microsoft.com/office/officeart/2005/8/layout/chevron2"/>
    <dgm:cxn modelId="{E317C0BE-A62F-4AE4-911F-5FD3C11311A0}" type="presParOf" srcId="{A4D7D41C-E007-4C6E-A1D9-FBE6B87E2984}" destId="{BFF8E37F-E0F0-4668-98B9-E6A838832879}" srcOrd="0" destOrd="0" presId="urn:microsoft.com/office/officeart/2005/8/layout/chevron2"/>
    <dgm:cxn modelId="{9A897552-5457-4EB7-BFF0-66C9FC29EC03}" type="presParOf" srcId="{A4D7D41C-E007-4C6E-A1D9-FBE6B87E2984}" destId="{268E7F66-A9E7-4FA4-8EE0-CD1A5D9FE97B}" srcOrd="1" destOrd="0" presId="urn:microsoft.com/office/officeart/2005/8/layout/chevron2"/>
    <dgm:cxn modelId="{F880022B-B4A1-44E0-B777-9C04D16182DD}" type="presParOf" srcId="{B803F157-686B-42EC-95F5-279A86D8C09B}" destId="{1B714E7A-2DE2-4B26-978D-D32C897205FB}" srcOrd="9" destOrd="0" presId="urn:microsoft.com/office/officeart/2005/8/layout/chevron2"/>
    <dgm:cxn modelId="{BDE98080-46F0-4EF8-A86E-68B162C92BFF}" type="presParOf" srcId="{B803F157-686B-42EC-95F5-279A86D8C09B}" destId="{B95AE012-B4B1-4D21-9AE5-F80E80D0C7DE}" srcOrd="10" destOrd="0" presId="urn:microsoft.com/office/officeart/2005/8/layout/chevron2"/>
    <dgm:cxn modelId="{20C4AA18-DD56-40BA-A6FA-CBF0B3FF7816}" type="presParOf" srcId="{B95AE012-B4B1-4D21-9AE5-F80E80D0C7DE}" destId="{263F6695-AE3C-41F0-AC66-7D64432D4CEE}" srcOrd="0" destOrd="0" presId="urn:microsoft.com/office/officeart/2005/8/layout/chevron2"/>
    <dgm:cxn modelId="{AE371981-E189-4BBA-881F-F1762989D87A}" type="presParOf" srcId="{B95AE012-B4B1-4D21-9AE5-F80E80D0C7DE}" destId="{F482E821-8878-480C-AC2B-75D431A24155}" srcOrd="1" destOrd="0" presId="urn:microsoft.com/office/officeart/2005/8/layout/chevron2"/>
    <dgm:cxn modelId="{6B7B2857-C031-4614-BB68-25F29E6D653F}" type="presParOf" srcId="{B803F157-686B-42EC-95F5-279A86D8C09B}" destId="{800A268A-966E-4ECE-82D0-373F920276F7}" srcOrd="11" destOrd="0" presId="urn:microsoft.com/office/officeart/2005/8/layout/chevron2"/>
    <dgm:cxn modelId="{B93A2C3C-AFE0-45E1-BD09-74A5E33E9AEF}" type="presParOf" srcId="{B803F157-686B-42EC-95F5-279A86D8C09B}" destId="{AECC093F-CA53-4145-BC96-E5A8421BF35E}" srcOrd="12" destOrd="0" presId="urn:microsoft.com/office/officeart/2005/8/layout/chevron2"/>
    <dgm:cxn modelId="{D6D7D2A1-F397-48CB-AB77-6D262D5F73A7}" type="presParOf" srcId="{AECC093F-CA53-4145-BC96-E5A8421BF35E}" destId="{89093E86-751B-4623-AC12-DD37EC69592A}" srcOrd="0" destOrd="0" presId="urn:microsoft.com/office/officeart/2005/8/layout/chevron2"/>
    <dgm:cxn modelId="{FEA18CFB-9E9C-47EC-8F04-CDFBAFC2E266}" type="presParOf" srcId="{AECC093F-CA53-4145-BC96-E5A8421BF35E}" destId="{6E49159A-20D1-41A9-935A-4E9F6091FA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67863-9DFB-4026-92B9-39EFF78BDBDE}" type="doc">
      <dgm:prSet loTypeId="urn:microsoft.com/office/officeart/2005/8/layout/targe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730510-D0B5-4CA7-A82E-270E559F996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l"/>
          <a:r>
            <a:rPr lang="ru-RU" dirty="0" smtClean="0"/>
            <a:t>Формирование бюджета АГО с учетом стратегических задач</a:t>
          </a:r>
          <a:endParaRPr lang="ru-RU" dirty="0"/>
        </a:p>
      </dgm:t>
    </dgm:pt>
    <dgm:pt modelId="{72D29A89-4ED7-483E-BF7A-EFA9D2DB1DAE}" type="parTrans" cxnId="{430103D0-62D5-4E12-9641-A3302EBBF0DC}">
      <dgm:prSet/>
      <dgm:spPr/>
      <dgm:t>
        <a:bodyPr/>
        <a:lstStyle/>
        <a:p>
          <a:endParaRPr lang="ru-RU"/>
        </a:p>
      </dgm:t>
    </dgm:pt>
    <dgm:pt modelId="{E1359A4E-E633-48B4-A8FE-A00433484E88}" type="sibTrans" cxnId="{430103D0-62D5-4E12-9641-A3302EBBF0DC}">
      <dgm:prSet/>
      <dgm:spPr/>
      <dgm:t>
        <a:bodyPr/>
        <a:lstStyle/>
        <a:p>
          <a:endParaRPr lang="ru-RU"/>
        </a:p>
      </dgm:t>
    </dgm:pt>
    <dgm:pt modelId="{5A1911DE-2DE8-453B-BE4D-8335366C9320}">
      <dgm:prSet phldrT="[Текст]"/>
      <dgm:spPr/>
      <dgm:t>
        <a:bodyPr/>
        <a:lstStyle/>
        <a:p>
          <a:pPr algn="l"/>
          <a:r>
            <a:rPr lang="ru-RU" dirty="0" smtClean="0"/>
            <a:t>Участие в конкурсных отборах </a:t>
          </a:r>
        </a:p>
        <a:p>
          <a:pPr algn="l"/>
          <a:r>
            <a:rPr lang="ru-RU" dirty="0" smtClean="0"/>
            <a:t>на получение субсидий, грантов</a:t>
          </a:r>
          <a:endParaRPr lang="ru-RU" dirty="0"/>
        </a:p>
      </dgm:t>
    </dgm:pt>
    <dgm:pt modelId="{A1F33CEC-7D51-47B5-85A9-F9B006671AAF}" type="parTrans" cxnId="{FE8E446E-F7BB-422C-B507-F4A53CD488D1}">
      <dgm:prSet/>
      <dgm:spPr/>
      <dgm:t>
        <a:bodyPr/>
        <a:lstStyle/>
        <a:p>
          <a:endParaRPr lang="ru-RU"/>
        </a:p>
      </dgm:t>
    </dgm:pt>
    <dgm:pt modelId="{DC593B9C-4AEE-45A2-A82B-411082229BC3}" type="sibTrans" cxnId="{FE8E446E-F7BB-422C-B507-F4A53CD488D1}">
      <dgm:prSet/>
      <dgm:spPr/>
      <dgm:t>
        <a:bodyPr/>
        <a:lstStyle/>
        <a:p>
          <a:endParaRPr lang="ru-RU"/>
        </a:p>
      </dgm:t>
    </dgm:pt>
    <dgm:pt modelId="{E561A808-7FC4-4A9C-A69C-E2A57AEB6CF7}">
      <dgm:prSet phldrT="[Текст]"/>
      <dgm:spPr/>
      <dgm:t>
        <a:bodyPr/>
        <a:lstStyle/>
        <a:p>
          <a:pPr algn="l"/>
          <a:r>
            <a:rPr lang="ru-RU" dirty="0" smtClean="0">
              <a:solidFill>
                <a:srgbClr val="808000"/>
              </a:solidFill>
            </a:rPr>
            <a:t>Привлечение инвестиций, в том числе посредством </a:t>
          </a:r>
          <a:r>
            <a:rPr lang="ru-RU" dirty="0" err="1" smtClean="0">
              <a:solidFill>
                <a:srgbClr val="808000"/>
              </a:solidFill>
            </a:rPr>
            <a:t>муниципально</a:t>
          </a:r>
          <a:r>
            <a:rPr lang="ru-RU" dirty="0" smtClean="0">
              <a:solidFill>
                <a:srgbClr val="808000"/>
              </a:solidFill>
            </a:rPr>
            <a:t>- частного партнерства</a:t>
          </a:r>
          <a:endParaRPr lang="ru-RU" dirty="0">
            <a:solidFill>
              <a:srgbClr val="808000"/>
            </a:solidFill>
          </a:endParaRPr>
        </a:p>
      </dgm:t>
    </dgm:pt>
    <dgm:pt modelId="{73D66940-CCFC-494D-8FE1-5D9103188344}" type="parTrans" cxnId="{EE712358-1F9E-41ED-A60F-EA1495E0CD1D}">
      <dgm:prSet/>
      <dgm:spPr/>
      <dgm:t>
        <a:bodyPr/>
        <a:lstStyle/>
        <a:p>
          <a:endParaRPr lang="ru-RU"/>
        </a:p>
      </dgm:t>
    </dgm:pt>
    <dgm:pt modelId="{ACCE638D-B41E-4F15-A866-72C44322A7E9}" type="sibTrans" cxnId="{EE712358-1F9E-41ED-A60F-EA1495E0CD1D}">
      <dgm:prSet/>
      <dgm:spPr/>
      <dgm:t>
        <a:bodyPr/>
        <a:lstStyle/>
        <a:p>
          <a:endParaRPr lang="ru-RU"/>
        </a:p>
      </dgm:t>
    </dgm:pt>
    <dgm:pt modelId="{F1E51628-E04B-4FBC-AC4D-DBE951FF0BC8}">
      <dgm:prSet/>
      <dgm:spPr/>
      <dgm:t>
        <a:bodyPr/>
        <a:lstStyle/>
        <a:p>
          <a:pPr algn="l"/>
          <a:r>
            <a:rPr lang="ru-RU" dirty="0" smtClean="0">
              <a:solidFill>
                <a:srgbClr val="808000"/>
              </a:solidFill>
            </a:rPr>
            <a:t>Участие в реализации федеральных и областных программ </a:t>
          </a:r>
          <a:endParaRPr lang="ru-RU" dirty="0">
            <a:solidFill>
              <a:srgbClr val="808000"/>
            </a:solidFill>
          </a:endParaRPr>
        </a:p>
      </dgm:t>
    </dgm:pt>
    <dgm:pt modelId="{9DDE0C77-67C9-4011-9473-164127CE16FA}" type="parTrans" cxnId="{FE014568-4AA2-4B7F-A9F0-91485DE0C522}">
      <dgm:prSet/>
      <dgm:spPr/>
      <dgm:t>
        <a:bodyPr/>
        <a:lstStyle/>
        <a:p>
          <a:endParaRPr lang="ru-RU"/>
        </a:p>
      </dgm:t>
    </dgm:pt>
    <dgm:pt modelId="{5191C9FD-B9EC-4324-AEA2-BC01B8893E75}" type="sibTrans" cxnId="{FE014568-4AA2-4B7F-A9F0-91485DE0C522}">
      <dgm:prSet/>
      <dgm:spPr/>
      <dgm:t>
        <a:bodyPr/>
        <a:lstStyle/>
        <a:p>
          <a:endParaRPr lang="ru-RU"/>
        </a:p>
      </dgm:t>
    </dgm:pt>
    <dgm:pt modelId="{9E96E529-0A53-4B54-AD22-05117E7EBEF4}" type="pres">
      <dgm:prSet presAssocID="{A8A67863-9DFB-4026-92B9-39EFF78BDBD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008DC4-3EDF-4A45-A170-EB29EF5B40B1}" type="pres">
      <dgm:prSet presAssocID="{91730510-D0B5-4CA7-A82E-270E559F9965}" presName="circle1" presStyleLbl="node1" presStyleIdx="0" presStyleCnt="4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00EDD67-403C-4C86-88A6-20EFC34DB5EA}" type="pres">
      <dgm:prSet presAssocID="{91730510-D0B5-4CA7-A82E-270E559F9965}" presName="space" presStyleCnt="0"/>
      <dgm:spPr/>
    </dgm:pt>
    <dgm:pt modelId="{76B78530-BFD7-4117-8DE8-878300C145A7}" type="pres">
      <dgm:prSet presAssocID="{91730510-D0B5-4CA7-A82E-270E559F9965}" presName="rect1" presStyleLbl="alignAcc1" presStyleIdx="0" presStyleCnt="4" custLinFactNeighborX="1522" custLinFactNeighborY="-29"/>
      <dgm:spPr/>
      <dgm:t>
        <a:bodyPr/>
        <a:lstStyle/>
        <a:p>
          <a:endParaRPr lang="ru-RU"/>
        </a:p>
      </dgm:t>
    </dgm:pt>
    <dgm:pt modelId="{4D263F06-8FC5-4167-8B8A-4614A7E2C4F3}" type="pres">
      <dgm:prSet presAssocID="{F1E51628-E04B-4FBC-AC4D-DBE951FF0BC8}" presName="vertSpace2" presStyleLbl="node1" presStyleIdx="0" presStyleCnt="4"/>
      <dgm:spPr/>
    </dgm:pt>
    <dgm:pt modelId="{99DC2D3E-D622-4359-A4C3-E6D36DEFBBBB}" type="pres">
      <dgm:prSet presAssocID="{F1E51628-E04B-4FBC-AC4D-DBE951FF0BC8}" presName="circle2" presStyleLbl="node1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1E547081-6C62-49C1-B78E-9EC013F45240}" type="pres">
      <dgm:prSet presAssocID="{F1E51628-E04B-4FBC-AC4D-DBE951FF0BC8}" presName="rect2" presStyleLbl="alignAcc1" presStyleIdx="1" presStyleCnt="4"/>
      <dgm:spPr/>
      <dgm:t>
        <a:bodyPr/>
        <a:lstStyle/>
        <a:p>
          <a:endParaRPr lang="ru-RU"/>
        </a:p>
      </dgm:t>
    </dgm:pt>
    <dgm:pt modelId="{B9C3243F-6F23-495E-BA6F-FE8D427AE842}" type="pres">
      <dgm:prSet presAssocID="{5A1911DE-2DE8-453B-BE4D-8335366C9320}" presName="vertSpace3" presStyleLbl="node1" presStyleIdx="1" presStyleCnt="4"/>
      <dgm:spPr/>
    </dgm:pt>
    <dgm:pt modelId="{93299A2B-85E5-47C7-9B49-1A242B4F58A7}" type="pres">
      <dgm:prSet presAssocID="{5A1911DE-2DE8-453B-BE4D-8335366C9320}" presName="circle3" presStyleLbl="node1" presStyleIdx="2" presStyleCnt="4"/>
      <dgm:spPr>
        <a:solidFill>
          <a:schemeClr val="accent2">
            <a:lumMod val="40000"/>
            <a:lumOff val="60000"/>
          </a:schemeClr>
        </a:solidFill>
      </dgm:spPr>
    </dgm:pt>
    <dgm:pt modelId="{2158B0C8-311A-40AE-ADE9-6E4231CCA9D6}" type="pres">
      <dgm:prSet presAssocID="{5A1911DE-2DE8-453B-BE4D-8335366C9320}" presName="rect3" presStyleLbl="alignAcc1" presStyleIdx="2" presStyleCnt="4"/>
      <dgm:spPr/>
      <dgm:t>
        <a:bodyPr/>
        <a:lstStyle/>
        <a:p>
          <a:endParaRPr lang="ru-RU"/>
        </a:p>
      </dgm:t>
    </dgm:pt>
    <dgm:pt modelId="{62CE8840-0236-4B3D-B930-0A9A4896CB0F}" type="pres">
      <dgm:prSet presAssocID="{E561A808-7FC4-4A9C-A69C-E2A57AEB6CF7}" presName="vertSpace4" presStyleLbl="node1" presStyleIdx="2" presStyleCnt="4"/>
      <dgm:spPr/>
    </dgm:pt>
    <dgm:pt modelId="{9EB95FEF-CAF2-4A29-8A2A-85AA32DE5264}" type="pres">
      <dgm:prSet presAssocID="{E561A808-7FC4-4A9C-A69C-E2A57AEB6CF7}" presName="circle4" presStyleLbl="node1" presStyleIdx="3" presStyleCnt="4"/>
      <dgm:spPr/>
    </dgm:pt>
    <dgm:pt modelId="{491AB982-B7B6-4846-B59A-9AE3BE0C59C1}" type="pres">
      <dgm:prSet presAssocID="{E561A808-7FC4-4A9C-A69C-E2A57AEB6CF7}" presName="rect4" presStyleLbl="alignAcc1" presStyleIdx="3" presStyleCnt="4"/>
      <dgm:spPr/>
      <dgm:t>
        <a:bodyPr/>
        <a:lstStyle/>
        <a:p>
          <a:endParaRPr lang="ru-RU"/>
        </a:p>
      </dgm:t>
    </dgm:pt>
    <dgm:pt modelId="{F19CA7D1-3A67-4070-8DCC-E7D0486A02F8}" type="pres">
      <dgm:prSet presAssocID="{91730510-D0B5-4CA7-A82E-270E559F996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CBC15-81B7-4D1C-8ED0-8F94F4E2F118}" type="pres">
      <dgm:prSet presAssocID="{F1E51628-E04B-4FBC-AC4D-DBE951FF0BC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5B37F-2EDC-47E4-AC7F-93C4770B1A39}" type="pres">
      <dgm:prSet presAssocID="{5A1911DE-2DE8-453B-BE4D-8335366C9320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EB983-E982-42A4-A4A1-1EE5BA1BD7CF}" type="pres">
      <dgm:prSet presAssocID="{E561A808-7FC4-4A9C-A69C-E2A57AEB6CF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4FF0A0-85DE-40FA-AEAE-3AB85344FBA2}" type="presOf" srcId="{91730510-D0B5-4CA7-A82E-270E559F9965}" destId="{76B78530-BFD7-4117-8DE8-878300C145A7}" srcOrd="0" destOrd="0" presId="urn:microsoft.com/office/officeart/2005/8/layout/target3"/>
    <dgm:cxn modelId="{C4BA0CA1-22E9-446E-94E7-ABDAEC4CB958}" type="presOf" srcId="{5A1911DE-2DE8-453B-BE4D-8335366C9320}" destId="{2158B0C8-311A-40AE-ADE9-6E4231CCA9D6}" srcOrd="0" destOrd="0" presId="urn:microsoft.com/office/officeart/2005/8/layout/target3"/>
    <dgm:cxn modelId="{FE014568-4AA2-4B7F-A9F0-91485DE0C522}" srcId="{A8A67863-9DFB-4026-92B9-39EFF78BDBDE}" destId="{F1E51628-E04B-4FBC-AC4D-DBE951FF0BC8}" srcOrd="1" destOrd="0" parTransId="{9DDE0C77-67C9-4011-9473-164127CE16FA}" sibTransId="{5191C9FD-B9EC-4324-AEA2-BC01B8893E75}"/>
    <dgm:cxn modelId="{41236D00-F0E5-48B4-A6AA-91284E04DAD6}" type="presOf" srcId="{A8A67863-9DFB-4026-92B9-39EFF78BDBDE}" destId="{9E96E529-0A53-4B54-AD22-05117E7EBEF4}" srcOrd="0" destOrd="0" presId="urn:microsoft.com/office/officeart/2005/8/layout/target3"/>
    <dgm:cxn modelId="{430103D0-62D5-4E12-9641-A3302EBBF0DC}" srcId="{A8A67863-9DFB-4026-92B9-39EFF78BDBDE}" destId="{91730510-D0B5-4CA7-A82E-270E559F9965}" srcOrd="0" destOrd="0" parTransId="{72D29A89-4ED7-483E-BF7A-EFA9D2DB1DAE}" sibTransId="{E1359A4E-E633-48B4-A8FE-A00433484E88}"/>
    <dgm:cxn modelId="{B6FCE91A-4BDF-42D3-8A48-6C2167BE2B4C}" type="presOf" srcId="{5A1911DE-2DE8-453B-BE4D-8335366C9320}" destId="{0155B37F-2EDC-47E4-AC7F-93C4770B1A39}" srcOrd="1" destOrd="0" presId="urn:microsoft.com/office/officeart/2005/8/layout/target3"/>
    <dgm:cxn modelId="{FE8E446E-F7BB-422C-B507-F4A53CD488D1}" srcId="{A8A67863-9DFB-4026-92B9-39EFF78BDBDE}" destId="{5A1911DE-2DE8-453B-BE4D-8335366C9320}" srcOrd="2" destOrd="0" parTransId="{A1F33CEC-7D51-47B5-85A9-F9B006671AAF}" sibTransId="{DC593B9C-4AEE-45A2-A82B-411082229BC3}"/>
    <dgm:cxn modelId="{76D0F1E0-87D5-4B10-AB39-49E2FD5DC0D0}" type="presOf" srcId="{F1E51628-E04B-4FBC-AC4D-DBE951FF0BC8}" destId="{1E547081-6C62-49C1-B78E-9EC013F45240}" srcOrd="0" destOrd="0" presId="urn:microsoft.com/office/officeart/2005/8/layout/target3"/>
    <dgm:cxn modelId="{D42C0887-E0A4-4681-A794-F75E914C5A20}" type="presOf" srcId="{F1E51628-E04B-4FBC-AC4D-DBE951FF0BC8}" destId="{2F9CBC15-81B7-4D1C-8ED0-8F94F4E2F118}" srcOrd="1" destOrd="0" presId="urn:microsoft.com/office/officeart/2005/8/layout/target3"/>
    <dgm:cxn modelId="{1FFE8EB5-09CA-4C56-AFA7-FC8994CE978C}" type="presOf" srcId="{E561A808-7FC4-4A9C-A69C-E2A57AEB6CF7}" destId="{491AB982-B7B6-4846-B59A-9AE3BE0C59C1}" srcOrd="0" destOrd="0" presId="urn:microsoft.com/office/officeart/2005/8/layout/target3"/>
    <dgm:cxn modelId="{F0157572-E7CF-4739-8D51-05345CDF9A87}" type="presOf" srcId="{E561A808-7FC4-4A9C-A69C-E2A57AEB6CF7}" destId="{B9FEB983-E982-42A4-A4A1-1EE5BA1BD7CF}" srcOrd="1" destOrd="0" presId="urn:microsoft.com/office/officeart/2005/8/layout/target3"/>
    <dgm:cxn modelId="{EE712358-1F9E-41ED-A60F-EA1495E0CD1D}" srcId="{A8A67863-9DFB-4026-92B9-39EFF78BDBDE}" destId="{E561A808-7FC4-4A9C-A69C-E2A57AEB6CF7}" srcOrd="3" destOrd="0" parTransId="{73D66940-CCFC-494D-8FE1-5D9103188344}" sibTransId="{ACCE638D-B41E-4F15-A866-72C44322A7E9}"/>
    <dgm:cxn modelId="{B31C77D3-BD39-4293-936E-FDD971668D1A}" type="presOf" srcId="{91730510-D0B5-4CA7-A82E-270E559F9965}" destId="{F19CA7D1-3A67-4070-8DCC-E7D0486A02F8}" srcOrd="1" destOrd="0" presId="urn:microsoft.com/office/officeart/2005/8/layout/target3"/>
    <dgm:cxn modelId="{D5249940-DAE0-4055-BFAC-DC206DF303CF}" type="presParOf" srcId="{9E96E529-0A53-4B54-AD22-05117E7EBEF4}" destId="{C0008DC4-3EDF-4A45-A170-EB29EF5B40B1}" srcOrd="0" destOrd="0" presId="urn:microsoft.com/office/officeart/2005/8/layout/target3"/>
    <dgm:cxn modelId="{AF7114F7-0F2C-44D8-9351-934BE08432ED}" type="presParOf" srcId="{9E96E529-0A53-4B54-AD22-05117E7EBEF4}" destId="{A00EDD67-403C-4C86-88A6-20EFC34DB5EA}" srcOrd="1" destOrd="0" presId="urn:microsoft.com/office/officeart/2005/8/layout/target3"/>
    <dgm:cxn modelId="{46E3294A-8709-45C1-9748-928B73668A30}" type="presParOf" srcId="{9E96E529-0A53-4B54-AD22-05117E7EBEF4}" destId="{76B78530-BFD7-4117-8DE8-878300C145A7}" srcOrd="2" destOrd="0" presId="urn:microsoft.com/office/officeart/2005/8/layout/target3"/>
    <dgm:cxn modelId="{904E6816-EF0F-49A8-BA92-B91ECBFAB9C5}" type="presParOf" srcId="{9E96E529-0A53-4B54-AD22-05117E7EBEF4}" destId="{4D263F06-8FC5-4167-8B8A-4614A7E2C4F3}" srcOrd="3" destOrd="0" presId="urn:microsoft.com/office/officeart/2005/8/layout/target3"/>
    <dgm:cxn modelId="{F75E95E6-29CD-4A8A-803F-CE52390ED0DD}" type="presParOf" srcId="{9E96E529-0A53-4B54-AD22-05117E7EBEF4}" destId="{99DC2D3E-D622-4359-A4C3-E6D36DEFBBBB}" srcOrd="4" destOrd="0" presId="urn:microsoft.com/office/officeart/2005/8/layout/target3"/>
    <dgm:cxn modelId="{4F27E6C7-66A2-487C-938B-1C73548BBA3A}" type="presParOf" srcId="{9E96E529-0A53-4B54-AD22-05117E7EBEF4}" destId="{1E547081-6C62-49C1-B78E-9EC013F45240}" srcOrd="5" destOrd="0" presId="urn:microsoft.com/office/officeart/2005/8/layout/target3"/>
    <dgm:cxn modelId="{D87EC8B8-CF83-44ED-BEE6-69024E1F4F45}" type="presParOf" srcId="{9E96E529-0A53-4B54-AD22-05117E7EBEF4}" destId="{B9C3243F-6F23-495E-BA6F-FE8D427AE842}" srcOrd="6" destOrd="0" presId="urn:microsoft.com/office/officeart/2005/8/layout/target3"/>
    <dgm:cxn modelId="{2E6DAC05-250D-4EC4-A3B7-398EFD5ADBA2}" type="presParOf" srcId="{9E96E529-0A53-4B54-AD22-05117E7EBEF4}" destId="{93299A2B-85E5-47C7-9B49-1A242B4F58A7}" srcOrd="7" destOrd="0" presId="urn:microsoft.com/office/officeart/2005/8/layout/target3"/>
    <dgm:cxn modelId="{B809B66E-F738-47D0-B3D3-436956180501}" type="presParOf" srcId="{9E96E529-0A53-4B54-AD22-05117E7EBEF4}" destId="{2158B0C8-311A-40AE-ADE9-6E4231CCA9D6}" srcOrd="8" destOrd="0" presId="urn:microsoft.com/office/officeart/2005/8/layout/target3"/>
    <dgm:cxn modelId="{95AECDE2-DA1E-422B-87D6-56F4A2DD3CBD}" type="presParOf" srcId="{9E96E529-0A53-4B54-AD22-05117E7EBEF4}" destId="{62CE8840-0236-4B3D-B930-0A9A4896CB0F}" srcOrd="9" destOrd="0" presId="urn:microsoft.com/office/officeart/2005/8/layout/target3"/>
    <dgm:cxn modelId="{D81DEA52-F72C-4F02-BD5F-9581DED1D445}" type="presParOf" srcId="{9E96E529-0A53-4B54-AD22-05117E7EBEF4}" destId="{9EB95FEF-CAF2-4A29-8A2A-85AA32DE5264}" srcOrd="10" destOrd="0" presId="urn:microsoft.com/office/officeart/2005/8/layout/target3"/>
    <dgm:cxn modelId="{AAF0000F-5EF6-4F93-B12A-F40EBA3372F6}" type="presParOf" srcId="{9E96E529-0A53-4B54-AD22-05117E7EBEF4}" destId="{491AB982-B7B6-4846-B59A-9AE3BE0C59C1}" srcOrd="11" destOrd="0" presId="urn:microsoft.com/office/officeart/2005/8/layout/target3"/>
    <dgm:cxn modelId="{B57CFB59-A0BE-4C0B-A0A3-524562BE8714}" type="presParOf" srcId="{9E96E529-0A53-4B54-AD22-05117E7EBEF4}" destId="{F19CA7D1-3A67-4070-8DCC-E7D0486A02F8}" srcOrd="12" destOrd="0" presId="urn:microsoft.com/office/officeart/2005/8/layout/target3"/>
    <dgm:cxn modelId="{30D6E74B-4035-4F42-92BB-24FD95BF6DB6}" type="presParOf" srcId="{9E96E529-0A53-4B54-AD22-05117E7EBEF4}" destId="{2F9CBC15-81B7-4D1C-8ED0-8F94F4E2F118}" srcOrd="13" destOrd="0" presId="urn:microsoft.com/office/officeart/2005/8/layout/target3"/>
    <dgm:cxn modelId="{0FD2B376-D8C3-4EDA-8B23-563E89E3A252}" type="presParOf" srcId="{9E96E529-0A53-4B54-AD22-05117E7EBEF4}" destId="{0155B37F-2EDC-47E4-AC7F-93C4770B1A39}" srcOrd="14" destOrd="0" presId="urn:microsoft.com/office/officeart/2005/8/layout/target3"/>
    <dgm:cxn modelId="{934ACD98-DC71-42DF-8A82-7ED7D4C446E4}" type="presParOf" srcId="{9E96E529-0A53-4B54-AD22-05117E7EBEF4}" destId="{B9FEB983-E982-42A4-A4A1-1EE5BA1BD7C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74F861-6B60-44D2-87F1-620DF85608F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551479-CF95-4CEE-BF3C-1E84B377AA61}">
      <dgm:prSet phldrT="[Текст]" custT="1"/>
      <dgm:spPr>
        <a:solidFill>
          <a:schemeClr val="accent4">
            <a:lumMod val="50000"/>
            <a:lumOff val="5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300" dirty="0" smtClean="0"/>
            <a:t>Открытие молодежного центра «Лифт»</a:t>
          </a:r>
          <a:endParaRPr lang="ru-RU" sz="1300" dirty="0"/>
        </a:p>
      </dgm:t>
    </dgm:pt>
    <dgm:pt modelId="{44311FAF-A42E-4398-8309-41747A2A8C05}" type="parTrans" cxnId="{2AB46CA3-3ECB-4E72-B7BA-C7049FC8D3B5}">
      <dgm:prSet/>
      <dgm:spPr/>
      <dgm:t>
        <a:bodyPr/>
        <a:lstStyle/>
        <a:p>
          <a:endParaRPr lang="ru-RU"/>
        </a:p>
      </dgm:t>
    </dgm:pt>
    <dgm:pt modelId="{CE34C36D-3D4B-4599-AF65-1B7E86CE6BA0}" type="sibTrans" cxnId="{2AB46CA3-3ECB-4E72-B7BA-C7049FC8D3B5}">
      <dgm:prSet/>
      <dgm:spPr>
        <a:solidFill>
          <a:schemeClr val="accent1">
            <a:lumMod val="60000"/>
            <a:lumOff val="4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ED4F012E-59DE-46A9-91F3-E00B1CCE2686}">
      <dgm:prSet phldrT="[Текст]" custT="1"/>
      <dgm:spPr>
        <a:solidFill>
          <a:schemeClr val="tx2">
            <a:lumMod val="75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300" dirty="0" smtClean="0"/>
            <a:t>Создание бренда Ангарского городского округа</a:t>
          </a:r>
          <a:endParaRPr lang="ru-RU" sz="1300" dirty="0"/>
        </a:p>
      </dgm:t>
    </dgm:pt>
    <dgm:pt modelId="{580A3549-B411-4EBD-AAC9-35ED6DD914B9}" type="parTrans" cxnId="{B71FE6F6-24C9-4A5A-A93A-AA78A447B26F}">
      <dgm:prSet/>
      <dgm:spPr/>
      <dgm:t>
        <a:bodyPr/>
        <a:lstStyle/>
        <a:p>
          <a:endParaRPr lang="ru-RU"/>
        </a:p>
      </dgm:t>
    </dgm:pt>
    <dgm:pt modelId="{1CAEA982-7CCD-4B83-A03A-428FFDC1D869}" type="sibTrans" cxnId="{B71FE6F6-24C9-4A5A-A93A-AA78A447B26F}">
      <dgm:prSet/>
      <dgm:spPr>
        <a:solidFill>
          <a:schemeClr val="accent6">
            <a:lumMod val="5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E1363D38-1ED5-4561-8558-6B3069B9ED38}">
      <dgm:prSet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b="0" i="0" dirty="0" smtClean="0">
              <a:solidFill>
                <a:schemeClr val="bg1"/>
              </a:solidFill>
            </a:rPr>
            <a:t>Открытие Центра Молодежного Инновационного Творчества «</a:t>
          </a:r>
          <a:r>
            <a:rPr lang="ru-RU" b="0" i="0" dirty="0" err="1" smtClean="0">
              <a:solidFill>
                <a:schemeClr val="bg1"/>
              </a:solidFill>
            </a:rPr>
            <a:t>Made-in-ru</a:t>
          </a:r>
          <a:r>
            <a:rPr lang="ru-RU" b="0" i="0" dirty="0" smtClean="0">
              <a:solidFill>
                <a:schemeClr val="bg1"/>
              </a:solidFill>
            </a:rPr>
            <a:t>»</a:t>
          </a:r>
          <a:endParaRPr lang="ru-RU" dirty="0">
            <a:solidFill>
              <a:schemeClr val="bg1"/>
            </a:solidFill>
          </a:endParaRPr>
        </a:p>
      </dgm:t>
    </dgm:pt>
    <dgm:pt modelId="{23C04307-09DC-44D3-8A9C-D1942AE08E9E}" type="parTrans" cxnId="{7F08027A-EE2E-4DBF-ABF3-BFEF84EAA081}">
      <dgm:prSet/>
      <dgm:spPr/>
      <dgm:t>
        <a:bodyPr/>
        <a:lstStyle/>
        <a:p>
          <a:endParaRPr lang="ru-RU"/>
        </a:p>
      </dgm:t>
    </dgm:pt>
    <dgm:pt modelId="{1F0892D1-63FA-4134-9B9B-0C10520A76C1}" type="sibTrans" cxnId="{7F08027A-EE2E-4DBF-ABF3-BFEF84EAA081}">
      <dgm:prSet/>
      <dgm:spPr>
        <a:solidFill>
          <a:schemeClr val="accent2">
            <a:lumMod val="7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E42A5B52-ED89-4AE3-8E6A-6448CDE1843C}" type="pres">
      <dgm:prSet presAssocID="{EE74F861-6B60-44D2-87F1-620DF85608F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FF3462-3F49-45E9-8FE6-65CAFE1482F6}" type="pres">
      <dgm:prSet presAssocID="{50551479-CF95-4CEE-BF3C-1E84B377AA61}" presName="composite" presStyleCnt="0"/>
      <dgm:spPr/>
    </dgm:pt>
    <dgm:pt modelId="{BF924187-0C5A-4B5C-B13D-50E4D03AAC22}" type="pres">
      <dgm:prSet presAssocID="{50551479-CF95-4CEE-BF3C-1E84B377AA6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09C98-0A49-4912-8876-EB2D082D1360}" type="pres">
      <dgm:prSet presAssocID="{50551479-CF95-4CEE-BF3C-1E84B377AA6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40195-6537-4B99-991C-2B6723308538}" type="pres">
      <dgm:prSet presAssocID="{50551479-CF95-4CEE-BF3C-1E84B377AA61}" presName="BalanceSpacing" presStyleCnt="0"/>
      <dgm:spPr/>
    </dgm:pt>
    <dgm:pt modelId="{F82D43FA-387F-40B3-B63C-8EDCCA983112}" type="pres">
      <dgm:prSet presAssocID="{50551479-CF95-4CEE-BF3C-1E84B377AA61}" presName="BalanceSpacing1" presStyleCnt="0"/>
      <dgm:spPr/>
    </dgm:pt>
    <dgm:pt modelId="{4A698FDB-8769-4D8A-8EDA-AA133501600D}" type="pres">
      <dgm:prSet presAssocID="{CE34C36D-3D4B-4599-AF65-1B7E86CE6BA0}" presName="Accent1Text" presStyleLbl="node1" presStyleIdx="1" presStyleCnt="6"/>
      <dgm:spPr/>
      <dgm:t>
        <a:bodyPr/>
        <a:lstStyle/>
        <a:p>
          <a:endParaRPr lang="ru-RU"/>
        </a:p>
      </dgm:t>
    </dgm:pt>
    <dgm:pt modelId="{4DF1DF43-3039-4DFA-9644-249D3372E123}" type="pres">
      <dgm:prSet presAssocID="{CE34C36D-3D4B-4599-AF65-1B7E86CE6BA0}" presName="spaceBetweenRectangles" presStyleCnt="0"/>
      <dgm:spPr/>
    </dgm:pt>
    <dgm:pt modelId="{3B6F067B-BD2E-4334-AED0-E1D3BD7FA45D}" type="pres">
      <dgm:prSet presAssocID="{E1363D38-1ED5-4561-8558-6B3069B9ED38}" presName="composite" presStyleCnt="0"/>
      <dgm:spPr/>
    </dgm:pt>
    <dgm:pt modelId="{2EF0C5A8-A7B0-4B94-BD06-1ED13E860F11}" type="pres">
      <dgm:prSet presAssocID="{E1363D38-1ED5-4561-8558-6B3069B9ED3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5939D-8230-49ED-BAB2-8ED48058EB53}" type="pres">
      <dgm:prSet presAssocID="{E1363D38-1ED5-4561-8558-6B3069B9ED3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EFB68F8-FB70-48BE-A9C8-E05746C078A7}" type="pres">
      <dgm:prSet presAssocID="{E1363D38-1ED5-4561-8558-6B3069B9ED38}" presName="BalanceSpacing" presStyleCnt="0"/>
      <dgm:spPr/>
    </dgm:pt>
    <dgm:pt modelId="{260010C6-B0FA-4FCF-899B-5F15072D7AC0}" type="pres">
      <dgm:prSet presAssocID="{E1363D38-1ED5-4561-8558-6B3069B9ED38}" presName="BalanceSpacing1" presStyleCnt="0"/>
      <dgm:spPr/>
    </dgm:pt>
    <dgm:pt modelId="{96D60943-BF7A-4D76-B10F-E7F86D8AA44C}" type="pres">
      <dgm:prSet presAssocID="{1F0892D1-63FA-4134-9B9B-0C10520A76C1}" presName="Accent1Text" presStyleLbl="node1" presStyleIdx="3" presStyleCnt="6"/>
      <dgm:spPr/>
      <dgm:t>
        <a:bodyPr/>
        <a:lstStyle/>
        <a:p>
          <a:endParaRPr lang="ru-RU"/>
        </a:p>
      </dgm:t>
    </dgm:pt>
    <dgm:pt modelId="{DF066A06-F9E0-451B-BA95-83C4C6BABD8D}" type="pres">
      <dgm:prSet presAssocID="{1F0892D1-63FA-4134-9B9B-0C10520A76C1}" presName="spaceBetweenRectangles" presStyleCnt="0"/>
      <dgm:spPr/>
    </dgm:pt>
    <dgm:pt modelId="{96D7CF3E-B548-4229-B785-E4D16B49ACD0}" type="pres">
      <dgm:prSet presAssocID="{ED4F012E-59DE-46A9-91F3-E00B1CCE2686}" presName="composite" presStyleCnt="0"/>
      <dgm:spPr/>
    </dgm:pt>
    <dgm:pt modelId="{E75F3BBD-42CC-406F-9DAA-D68735D695AF}" type="pres">
      <dgm:prSet presAssocID="{ED4F012E-59DE-46A9-91F3-E00B1CCE268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96C1A-A711-401E-A3D0-1E5B04D82C6A}" type="pres">
      <dgm:prSet presAssocID="{ED4F012E-59DE-46A9-91F3-E00B1CCE268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33D3F-26AA-478D-B723-8EB9872DBE4A}" type="pres">
      <dgm:prSet presAssocID="{ED4F012E-59DE-46A9-91F3-E00B1CCE2686}" presName="BalanceSpacing" presStyleCnt="0"/>
      <dgm:spPr/>
    </dgm:pt>
    <dgm:pt modelId="{E4800BF7-6BF3-4032-A379-139E66EC477C}" type="pres">
      <dgm:prSet presAssocID="{ED4F012E-59DE-46A9-91F3-E00B1CCE2686}" presName="BalanceSpacing1" presStyleCnt="0"/>
      <dgm:spPr/>
    </dgm:pt>
    <dgm:pt modelId="{B66B7CD7-BF6F-4F28-B0D7-8447D880CAD5}" type="pres">
      <dgm:prSet presAssocID="{1CAEA982-7CCD-4B83-A03A-428FFDC1D869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715C842-1176-4895-BDCB-E64594925984}" type="presOf" srcId="{50551479-CF95-4CEE-BF3C-1E84B377AA61}" destId="{BF924187-0C5A-4B5C-B13D-50E4D03AAC22}" srcOrd="0" destOrd="0" presId="urn:microsoft.com/office/officeart/2008/layout/AlternatingHexagons"/>
    <dgm:cxn modelId="{930D5507-4565-4579-A922-D2268BBA0AA5}" type="presOf" srcId="{E1363D38-1ED5-4561-8558-6B3069B9ED38}" destId="{2EF0C5A8-A7B0-4B94-BD06-1ED13E860F11}" srcOrd="0" destOrd="0" presId="urn:microsoft.com/office/officeart/2008/layout/AlternatingHexagons"/>
    <dgm:cxn modelId="{970F3A47-D1CF-47C7-A7AD-DB1C7ABDC323}" type="presOf" srcId="{EE74F861-6B60-44D2-87F1-620DF85608F7}" destId="{E42A5B52-ED89-4AE3-8E6A-6448CDE1843C}" srcOrd="0" destOrd="0" presId="urn:microsoft.com/office/officeart/2008/layout/AlternatingHexagons"/>
    <dgm:cxn modelId="{92ED99F1-D66B-4AC2-B1C4-34CD51965364}" type="presOf" srcId="{1CAEA982-7CCD-4B83-A03A-428FFDC1D869}" destId="{B66B7CD7-BF6F-4F28-B0D7-8447D880CAD5}" srcOrd="0" destOrd="0" presId="urn:microsoft.com/office/officeart/2008/layout/AlternatingHexagons"/>
    <dgm:cxn modelId="{1732AE87-6CE7-4FCE-A984-FEBE217AB114}" type="presOf" srcId="{CE34C36D-3D4B-4599-AF65-1B7E86CE6BA0}" destId="{4A698FDB-8769-4D8A-8EDA-AA133501600D}" srcOrd="0" destOrd="0" presId="urn:microsoft.com/office/officeart/2008/layout/AlternatingHexagons"/>
    <dgm:cxn modelId="{89E5414B-0BCC-4631-B0AE-88322C03553C}" type="presOf" srcId="{ED4F012E-59DE-46A9-91F3-E00B1CCE2686}" destId="{E75F3BBD-42CC-406F-9DAA-D68735D695AF}" srcOrd="0" destOrd="0" presId="urn:microsoft.com/office/officeart/2008/layout/AlternatingHexagons"/>
    <dgm:cxn modelId="{2AB46CA3-3ECB-4E72-B7BA-C7049FC8D3B5}" srcId="{EE74F861-6B60-44D2-87F1-620DF85608F7}" destId="{50551479-CF95-4CEE-BF3C-1E84B377AA61}" srcOrd="0" destOrd="0" parTransId="{44311FAF-A42E-4398-8309-41747A2A8C05}" sibTransId="{CE34C36D-3D4B-4599-AF65-1B7E86CE6BA0}"/>
    <dgm:cxn modelId="{0BEF9F56-733B-4E4B-BCAC-36113823D5E3}" type="presOf" srcId="{1F0892D1-63FA-4134-9B9B-0C10520A76C1}" destId="{96D60943-BF7A-4D76-B10F-E7F86D8AA44C}" srcOrd="0" destOrd="0" presId="urn:microsoft.com/office/officeart/2008/layout/AlternatingHexagons"/>
    <dgm:cxn modelId="{7F08027A-EE2E-4DBF-ABF3-BFEF84EAA081}" srcId="{EE74F861-6B60-44D2-87F1-620DF85608F7}" destId="{E1363D38-1ED5-4561-8558-6B3069B9ED38}" srcOrd="1" destOrd="0" parTransId="{23C04307-09DC-44D3-8A9C-D1942AE08E9E}" sibTransId="{1F0892D1-63FA-4134-9B9B-0C10520A76C1}"/>
    <dgm:cxn modelId="{B71FE6F6-24C9-4A5A-A93A-AA78A447B26F}" srcId="{EE74F861-6B60-44D2-87F1-620DF85608F7}" destId="{ED4F012E-59DE-46A9-91F3-E00B1CCE2686}" srcOrd="2" destOrd="0" parTransId="{580A3549-B411-4EBD-AAC9-35ED6DD914B9}" sibTransId="{1CAEA982-7CCD-4B83-A03A-428FFDC1D869}"/>
    <dgm:cxn modelId="{741942E1-D1BC-4178-AAC8-6A2E4A92B34D}" type="presParOf" srcId="{E42A5B52-ED89-4AE3-8E6A-6448CDE1843C}" destId="{B7FF3462-3F49-45E9-8FE6-65CAFE1482F6}" srcOrd="0" destOrd="0" presId="urn:microsoft.com/office/officeart/2008/layout/AlternatingHexagons"/>
    <dgm:cxn modelId="{C29D5E02-F8BE-4943-B5CF-500F69119D11}" type="presParOf" srcId="{B7FF3462-3F49-45E9-8FE6-65CAFE1482F6}" destId="{BF924187-0C5A-4B5C-B13D-50E4D03AAC22}" srcOrd="0" destOrd="0" presId="urn:microsoft.com/office/officeart/2008/layout/AlternatingHexagons"/>
    <dgm:cxn modelId="{4DA59DD9-A0B0-40C1-9219-4F4D950C8232}" type="presParOf" srcId="{B7FF3462-3F49-45E9-8FE6-65CAFE1482F6}" destId="{24309C98-0A49-4912-8876-EB2D082D1360}" srcOrd="1" destOrd="0" presId="urn:microsoft.com/office/officeart/2008/layout/AlternatingHexagons"/>
    <dgm:cxn modelId="{F921974C-13F4-4AFD-88E8-DD2CA036950E}" type="presParOf" srcId="{B7FF3462-3F49-45E9-8FE6-65CAFE1482F6}" destId="{FED40195-6537-4B99-991C-2B6723308538}" srcOrd="2" destOrd="0" presId="urn:microsoft.com/office/officeart/2008/layout/AlternatingHexagons"/>
    <dgm:cxn modelId="{542FE222-E6F7-47B9-9321-BE73F9D1098F}" type="presParOf" srcId="{B7FF3462-3F49-45E9-8FE6-65CAFE1482F6}" destId="{F82D43FA-387F-40B3-B63C-8EDCCA983112}" srcOrd="3" destOrd="0" presId="urn:microsoft.com/office/officeart/2008/layout/AlternatingHexagons"/>
    <dgm:cxn modelId="{37881E95-1D54-4F0A-B8CB-2103FBE600F9}" type="presParOf" srcId="{B7FF3462-3F49-45E9-8FE6-65CAFE1482F6}" destId="{4A698FDB-8769-4D8A-8EDA-AA133501600D}" srcOrd="4" destOrd="0" presId="urn:microsoft.com/office/officeart/2008/layout/AlternatingHexagons"/>
    <dgm:cxn modelId="{7F707A00-0BE8-459C-BD54-519DCF9A58C9}" type="presParOf" srcId="{E42A5B52-ED89-4AE3-8E6A-6448CDE1843C}" destId="{4DF1DF43-3039-4DFA-9644-249D3372E123}" srcOrd="1" destOrd="0" presId="urn:microsoft.com/office/officeart/2008/layout/AlternatingHexagons"/>
    <dgm:cxn modelId="{465E39F7-0F73-40EB-8BC6-101B5ABC47B8}" type="presParOf" srcId="{E42A5B52-ED89-4AE3-8E6A-6448CDE1843C}" destId="{3B6F067B-BD2E-4334-AED0-E1D3BD7FA45D}" srcOrd="2" destOrd="0" presId="urn:microsoft.com/office/officeart/2008/layout/AlternatingHexagons"/>
    <dgm:cxn modelId="{578D8097-8841-4987-A539-E9ED0EE5CD94}" type="presParOf" srcId="{3B6F067B-BD2E-4334-AED0-E1D3BD7FA45D}" destId="{2EF0C5A8-A7B0-4B94-BD06-1ED13E860F11}" srcOrd="0" destOrd="0" presId="urn:microsoft.com/office/officeart/2008/layout/AlternatingHexagons"/>
    <dgm:cxn modelId="{4D0CCE9D-24D2-4B55-B312-33AF5CFF9BA6}" type="presParOf" srcId="{3B6F067B-BD2E-4334-AED0-E1D3BD7FA45D}" destId="{1245939D-8230-49ED-BAB2-8ED48058EB53}" srcOrd="1" destOrd="0" presId="urn:microsoft.com/office/officeart/2008/layout/AlternatingHexagons"/>
    <dgm:cxn modelId="{76E83917-CBA5-4D97-BB0E-13C31F13047E}" type="presParOf" srcId="{3B6F067B-BD2E-4334-AED0-E1D3BD7FA45D}" destId="{6EFB68F8-FB70-48BE-A9C8-E05746C078A7}" srcOrd="2" destOrd="0" presId="urn:microsoft.com/office/officeart/2008/layout/AlternatingHexagons"/>
    <dgm:cxn modelId="{6C101087-51ED-4418-9F7B-79C7CEDC1A09}" type="presParOf" srcId="{3B6F067B-BD2E-4334-AED0-E1D3BD7FA45D}" destId="{260010C6-B0FA-4FCF-899B-5F15072D7AC0}" srcOrd="3" destOrd="0" presId="urn:microsoft.com/office/officeart/2008/layout/AlternatingHexagons"/>
    <dgm:cxn modelId="{28210E36-0651-4AE6-966A-6655315BBBFF}" type="presParOf" srcId="{3B6F067B-BD2E-4334-AED0-E1D3BD7FA45D}" destId="{96D60943-BF7A-4D76-B10F-E7F86D8AA44C}" srcOrd="4" destOrd="0" presId="urn:microsoft.com/office/officeart/2008/layout/AlternatingHexagons"/>
    <dgm:cxn modelId="{C111A456-BD7F-41FD-BEB1-938875B6B106}" type="presParOf" srcId="{E42A5B52-ED89-4AE3-8E6A-6448CDE1843C}" destId="{DF066A06-F9E0-451B-BA95-83C4C6BABD8D}" srcOrd="3" destOrd="0" presId="urn:microsoft.com/office/officeart/2008/layout/AlternatingHexagons"/>
    <dgm:cxn modelId="{25F81E5A-D51A-4824-ADBD-1F4E15516E69}" type="presParOf" srcId="{E42A5B52-ED89-4AE3-8E6A-6448CDE1843C}" destId="{96D7CF3E-B548-4229-B785-E4D16B49ACD0}" srcOrd="4" destOrd="0" presId="urn:microsoft.com/office/officeart/2008/layout/AlternatingHexagons"/>
    <dgm:cxn modelId="{D296B779-F85A-48B1-878B-BF7176E880FB}" type="presParOf" srcId="{96D7CF3E-B548-4229-B785-E4D16B49ACD0}" destId="{E75F3BBD-42CC-406F-9DAA-D68735D695AF}" srcOrd="0" destOrd="0" presId="urn:microsoft.com/office/officeart/2008/layout/AlternatingHexagons"/>
    <dgm:cxn modelId="{22E96BD7-2CF1-4418-898A-C10E08CA2A11}" type="presParOf" srcId="{96D7CF3E-B548-4229-B785-E4D16B49ACD0}" destId="{C9496C1A-A711-401E-A3D0-1E5B04D82C6A}" srcOrd="1" destOrd="0" presId="urn:microsoft.com/office/officeart/2008/layout/AlternatingHexagons"/>
    <dgm:cxn modelId="{53B8924A-BD9B-48EC-AAF2-BBF2590E9CAA}" type="presParOf" srcId="{96D7CF3E-B548-4229-B785-E4D16B49ACD0}" destId="{58B33D3F-26AA-478D-B723-8EB9872DBE4A}" srcOrd="2" destOrd="0" presId="urn:microsoft.com/office/officeart/2008/layout/AlternatingHexagons"/>
    <dgm:cxn modelId="{E189239C-2C05-440C-B1BF-56094705C46A}" type="presParOf" srcId="{96D7CF3E-B548-4229-B785-E4D16B49ACD0}" destId="{E4800BF7-6BF3-4032-A379-139E66EC477C}" srcOrd="3" destOrd="0" presId="urn:microsoft.com/office/officeart/2008/layout/AlternatingHexagons"/>
    <dgm:cxn modelId="{EFC5A463-23B0-4B5D-83A9-AB0EB5008535}" type="presParOf" srcId="{96D7CF3E-B548-4229-B785-E4D16B49ACD0}" destId="{B66B7CD7-BF6F-4F28-B0D7-8447D880CAD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E1A467-1D5A-424C-901A-56658C36D14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80C0E-3F7E-4D25-BFE1-F89286BEA608}">
      <dgm:prSet phldrT="[Текст]" custT="1"/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ru-RU" sz="1300" dirty="0" smtClean="0"/>
            <a:t>Укрепление берега для строительства набережной</a:t>
          </a:r>
          <a:endParaRPr lang="ru-RU" sz="1300" dirty="0"/>
        </a:p>
      </dgm:t>
    </dgm:pt>
    <dgm:pt modelId="{1A8A491E-D4B6-4007-92B7-8F440C1FC784}" type="parTrans" cxnId="{83B2E2E8-7A18-43C0-8920-766DA79CC6B2}">
      <dgm:prSet/>
      <dgm:spPr/>
      <dgm:t>
        <a:bodyPr/>
        <a:lstStyle/>
        <a:p>
          <a:pPr algn="l"/>
          <a:endParaRPr lang="ru-RU"/>
        </a:p>
      </dgm:t>
    </dgm:pt>
    <dgm:pt modelId="{F01D57D9-F04F-4896-8872-493FB7BF79D9}" type="sibTrans" cxnId="{83B2E2E8-7A18-43C0-8920-766DA79CC6B2}">
      <dgm:prSet custT="1"/>
      <dgm:spPr>
        <a:solidFill>
          <a:schemeClr val="accent1">
            <a:lumMod val="60000"/>
            <a:lumOff val="4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ru-RU" sz="1200" noProof="1" smtClean="0">
              <a:solidFill>
                <a:srgbClr val="1D4940"/>
              </a:solidFill>
            </a:rPr>
            <a:t>Строительство  2-х школьных образовательных учреждений</a:t>
          </a:r>
          <a:endParaRPr lang="ru-RU" sz="1200" dirty="0">
            <a:solidFill>
              <a:schemeClr val="tx1">
                <a:lumMod val="75000"/>
              </a:schemeClr>
            </a:solidFill>
          </a:endParaRPr>
        </a:p>
      </dgm:t>
    </dgm:pt>
    <dgm:pt modelId="{F85835DF-2097-4F6F-AB72-756C89EEC0CC}">
      <dgm:prSet phldrT="[Текст]" custT="1"/>
      <dgm:spPr>
        <a:solidFill>
          <a:schemeClr val="bg1">
            <a:lumMod val="65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300" dirty="0" smtClean="0"/>
            <a:t>Строительство автовокзала</a:t>
          </a:r>
          <a:endParaRPr lang="ru-RU" sz="1300" dirty="0"/>
        </a:p>
      </dgm:t>
    </dgm:pt>
    <dgm:pt modelId="{2FF0E27E-5342-46C8-803B-989CA4834D30}" type="parTrans" cxnId="{B1BFF965-B9B5-4B59-9C06-C423C06430DD}">
      <dgm:prSet/>
      <dgm:spPr/>
      <dgm:t>
        <a:bodyPr/>
        <a:lstStyle/>
        <a:p>
          <a:pPr algn="l"/>
          <a:endParaRPr lang="ru-RU"/>
        </a:p>
      </dgm:t>
    </dgm:pt>
    <dgm:pt modelId="{CD592BBD-4449-4F99-94D8-2C9DEC1B82E3}" type="sibTrans" cxnId="{B1BFF965-B9B5-4B59-9C06-C423C06430DD}">
      <dgm:prSet/>
      <dgm:spPr>
        <a:solidFill>
          <a:schemeClr val="accent4">
            <a:lumMod val="50000"/>
            <a:lumOff val="50000"/>
          </a:schemeClr>
        </a:solidFill>
        <a:effectLst>
          <a:glow rad="101600">
            <a:schemeClr val="accent4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ru-RU" dirty="0" smtClean="0"/>
            <a:t>Реконструкция поликлиники</a:t>
          </a:r>
          <a:endParaRPr lang="ru-RU" dirty="0"/>
        </a:p>
      </dgm:t>
    </dgm:pt>
    <dgm:pt modelId="{E17B3539-3AD5-46C0-8978-9EF5ED95A1C3}">
      <dgm:prSet phldrT="[Текст]" custT="1"/>
      <dgm:spPr/>
      <dgm:t>
        <a:bodyPr/>
        <a:lstStyle/>
        <a:p>
          <a:pPr algn="l"/>
          <a:r>
            <a:rPr lang="ru-RU" sz="2800" dirty="0" smtClean="0"/>
            <a:t>Реализуемые проекты</a:t>
          </a:r>
          <a:endParaRPr lang="ru-RU" sz="2800" dirty="0"/>
        </a:p>
      </dgm:t>
    </dgm:pt>
    <dgm:pt modelId="{57F549A7-BC09-4FEE-B845-043950A31A08}" type="parTrans" cxnId="{6CBD54AB-7D6E-43B8-BA8A-80630C014E53}">
      <dgm:prSet/>
      <dgm:spPr/>
      <dgm:t>
        <a:bodyPr/>
        <a:lstStyle/>
        <a:p>
          <a:pPr algn="l"/>
          <a:endParaRPr lang="ru-RU"/>
        </a:p>
      </dgm:t>
    </dgm:pt>
    <dgm:pt modelId="{262FC13A-FF7B-411F-A4A8-FE19F8F0F963}" type="sibTrans" cxnId="{6CBD54AB-7D6E-43B8-BA8A-80630C014E53}">
      <dgm:prSet/>
      <dgm:spPr/>
      <dgm:t>
        <a:bodyPr/>
        <a:lstStyle/>
        <a:p>
          <a:pPr algn="l"/>
          <a:endParaRPr lang="ru-RU"/>
        </a:p>
      </dgm:t>
    </dgm:pt>
    <dgm:pt modelId="{53DFD9B5-480F-4C1D-879D-986CE2642F81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glow rad="139700">
            <a:schemeClr val="accent4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gm:spPr>
      <dgm:t>
        <a:bodyPr/>
        <a:lstStyle/>
        <a:p>
          <a:pPr algn="ctr"/>
          <a:r>
            <a:rPr lang="ru-RU" sz="1300" dirty="0" smtClean="0"/>
            <a:t>Строительство Дворца бракосочетания</a:t>
          </a:r>
          <a:endParaRPr lang="ru-RU" sz="1300" dirty="0"/>
        </a:p>
      </dgm:t>
    </dgm:pt>
    <dgm:pt modelId="{2897EF02-87C5-4F21-8305-FFE3AEBC0F8F}" type="parTrans" cxnId="{F02A3BFC-6BFA-4753-877B-8A54A29FD07E}">
      <dgm:prSet/>
      <dgm:spPr/>
      <dgm:t>
        <a:bodyPr/>
        <a:lstStyle/>
        <a:p>
          <a:pPr algn="l"/>
          <a:endParaRPr lang="ru-RU"/>
        </a:p>
      </dgm:t>
    </dgm:pt>
    <dgm:pt modelId="{B2DEB3D1-4D82-4F59-820B-1F7CCDF9D0AF}" type="sibTrans" cxnId="{F02A3BFC-6BFA-4753-877B-8A54A29FD07E}">
      <dgm:prSet custT="1"/>
      <dgm:spPr>
        <a:effectLst>
          <a:glow rad="101600">
            <a:schemeClr val="accent4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</dgm:spPr>
      <dgm:t>
        <a:bodyPr/>
        <a:lstStyle/>
        <a:p>
          <a:pPr algn="l"/>
          <a:r>
            <a:rPr lang="ru-RU" sz="1200" dirty="0" smtClean="0"/>
            <a:t>Строительство дошкольного учреждения </a:t>
          </a:r>
          <a:endParaRPr lang="ru-RU" sz="1200" dirty="0"/>
        </a:p>
      </dgm:t>
    </dgm:pt>
    <dgm:pt modelId="{5C5C9657-8BFF-4E93-BB25-2DFDC8475025}" type="pres">
      <dgm:prSet presAssocID="{72E1A467-1D5A-424C-901A-56658C36D14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2E7B46-668A-49AE-9203-988DC9F0CEBA}" type="pres">
      <dgm:prSet presAssocID="{19980C0E-3F7E-4D25-BFE1-F89286BEA608}" presName="composite" presStyleCnt="0"/>
      <dgm:spPr/>
    </dgm:pt>
    <dgm:pt modelId="{C02BE1CD-5E82-43ED-9146-A16846A810BC}" type="pres">
      <dgm:prSet presAssocID="{19980C0E-3F7E-4D25-BFE1-F89286BEA608}" presName="Parent1" presStyleLbl="node1" presStyleIdx="0" presStyleCnt="6" custScaleX="127299" custLinFactNeighborX="12657" custLinFactNeighborY="-32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F568A-5514-4BF0-A865-C19C4A390C57}" type="pres">
      <dgm:prSet presAssocID="{19980C0E-3F7E-4D25-BFE1-F89286BEA60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7CBAC-1B0C-4602-95C4-8FCAEB990E68}" type="pres">
      <dgm:prSet presAssocID="{19980C0E-3F7E-4D25-BFE1-F89286BEA608}" presName="BalanceSpacing" presStyleCnt="0"/>
      <dgm:spPr/>
    </dgm:pt>
    <dgm:pt modelId="{6F4DE244-971F-4112-A676-BBEDE7637295}" type="pres">
      <dgm:prSet presAssocID="{19980C0E-3F7E-4D25-BFE1-F89286BEA608}" presName="BalanceSpacing1" presStyleCnt="0"/>
      <dgm:spPr/>
    </dgm:pt>
    <dgm:pt modelId="{CFED61D3-6C7D-444F-B2C0-EA451E6D1B5F}" type="pres">
      <dgm:prSet presAssocID="{F01D57D9-F04F-4896-8872-493FB7BF79D9}" presName="Accent1Text" presStyleLbl="node1" presStyleIdx="1" presStyleCnt="6" custScaleX="115270" custLinFactNeighborX="-8819" custLinFactNeighborY="2793"/>
      <dgm:spPr/>
      <dgm:t>
        <a:bodyPr/>
        <a:lstStyle/>
        <a:p>
          <a:endParaRPr lang="ru-RU"/>
        </a:p>
      </dgm:t>
    </dgm:pt>
    <dgm:pt modelId="{F425BAAF-1D19-4787-9401-A11E166A9064}" type="pres">
      <dgm:prSet presAssocID="{F01D57D9-F04F-4896-8872-493FB7BF79D9}" presName="spaceBetweenRectangles" presStyleCnt="0"/>
      <dgm:spPr/>
    </dgm:pt>
    <dgm:pt modelId="{3825055B-9F99-4361-82B3-23C090B24B22}" type="pres">
      <dgm:prSet presAssocID="{F85835DF-2097-4F6F-AB72-756C89EEC0CC}" presName="composite" presStyleCnt="0"/>
      <dgm:spPr/>
    </dgm:pt>
    <dgm:pt modelId="{A14C5A49-1F9B-445F-AFDC-A5C148D725D3}" type="pres">
      <dgm:prSet presAssocID="{F85835DF-2097-4F6F-AB72-756C89EEC0CC}" presName="Parent1" presStyleLbl="node1" presStyleIdx="2" presStyleCnt="6" custScaleX="117638" custLinFactNeighborX="-14435" custLinFactNeighborY="23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3833D-F6D6-4070-923D-3AF234204781}" type="pres">
      <dgm:prSet presAssocID="{F85835DF-2097-4F6F-AB72-756C89EEC0CC}" presName="Childtext1" presStyleLbl="revTx" presStyleIdx="1" presStyleCnt="3" custScaleX="133281" custLinFactNeighborX="-33733" custLinFactNeighborY="-103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89116-C22A-46D5-B401-7124E6F57D5E}" type="pres">
      <dgm:prSet presAssocID="{F85835DF-2097-4F6F-AB72-756C89EEC0CC}" presName="BalanceSpacing" presStyleCnt="0"/>
      <dgm:spPr/>
    </dgm:pt>
    <dgm:pt modelId="{D8E9FF61-C9BB-4C2D-AA42-CBB95F05DE1F}" type="pres">
      <dgm:prSet presAssocID="{F85835DF-2097-4F6F-AB72-756C89EEC0CC}" presName="BalanceSpacing1" presStyleCnt="0"/>
      <dgm:spPr/>
    </dgm:pt>
    <dgm:pt modelId="{5B1D08D1-265F-4CAF-BB94-A79E77F2EB4F}" type="pres">
      <dgm:prSet presAssocID="{CD592BBD-4449-4F99-94D8-2C9DEC1B82E3}" presName="Accent1Text" presStyleLbl="node1" presStyleIdx="3" presStyleCnt="6" custScaleX="120466" custLinFactNeighborX="6849" custLinFactNeighborY="-1529"/>
      <dgm:spPr/>
      <dgm:t>
        <a:bodyPr/>
        <a:lstStyle/>
        <a:p>
          <a:endParaRPr lang="ru-RU"/>
        </a:p>
      </dgm:t>
    </dgm:pt>
    <dgm:pt modelId="{5951E9FC-0399-4513-BDB6-B2F675C1F73C}" type="pres">
      <dgm:prSet presAssocID="{CD592BBD-4449-4F99-94D8-2C9DEC1B82E3}" presName="spaceBetweenRectangles" presStyleCnt="0"/>
      <dgm:spPr/>
    </dgm:pt>
    <dgm:pt modelId="{82D37F9C-D166-4367-AD76-BAC8CD58A9B5}" type="pres">
      <dgm:prSet presAssocID="{53DFD9B5-480F-4C1D-879D-986CE2642F81}" presName="composite" presStyleCnt="0"/>
      <dgm:spPr/>
    </dgm:pt>
    <dgm:pt modelId="{2BBBEFDC-25F7-4287-BAF9-B1A180DAB935}" type="pres">
      <dgm:prSet presAssocID="{53DFD9B5-480F-4C1D-879D-986CE2642F81}" presName="Parent1" presStyleLbl="node1" presStyleIdx="4" presStyleCnt="6" custScaleX="128442" custLinFactNeighborX="8247" custLinFactNeighborY="1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F79DF-3EDF-4766-8CA3-A7110B144791}" type="pres">
      <dgm:prSet presAssocID="{53DFD9B5-480F-4C1D-879D-986CE2642F8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91FC9-394F-4EA2-8117-0FED7BAF4A4D}" type="pres">
      <dgm:prSet presAssocID="{53DFD9B5-480F-4C1D-879D-986CE2642F81}" presName="BalanceSpacing" presStyleCnt="0"/>
      <dgm:spPr/>
    </dgm:pt>
    <dgm:pt modelId="{01FAC3BB-637A-43DE-B8C4-498A725EAC4E}" type="pres">
      <dgm:prSet presAssocID="{53DFD9B5-480F-4C1D-879D-986CE2642F81}" presName="BalanceSpacing1" presStyleCnt="0"/>
      <dgm:spPr/>
    </dgm:pt>
    <dgm:pt modelId="{09ACFA10-42DB-4207-A2AF-BBAF9C0B1896}" type="pres">
      <dgm:prSet presAssocID="{B2DEB3D1-4D82-4F59-820B-1F7CCDF9D0AF}" presName="Accent1Text" presStyleLbl="node1" presStyleIdx="5" presStyleCnt="6" custScaleX="115270" custLinFactNeighborX="-13228" custLinFactNeighborY="101"/>
      <dgm:spPr/>
      <dgm:t>
        <a:bodyPr/>
        <a:lstStyle/>
        <a:p>
          <a:endParaRPr lang="ru-RU"/>
        </a:p>
      </dgm:t>
    </dgm:pt>
  </dgm:ptLst>
  <dgm:cxnLst>
    <dgm:cxn modelId="{72FF40C1-AEEC-46D4-8BB6-05F70A63FB1F}" type="presOf" srcId="{E17B3539-3AD5-46C0-8978-9EF5ED95A1C3}" destId="{3B33833D-F6D6-4070-923D-3AF234204781}" srcOrd="0" destOrd="0" presId="urn:microsoft.com/office/officeart/2008/layout/AlternatingHexagons"/>
    <dgm:cxn modelId="{83B2E2E8-7A18-43C0-8920-766DA79CC6B2}" srcId="{72E1A467-1D5A-424C-901A-56658C36D144}" destId="{19980C0E-3F7E-4D25-BFE1-F89286BEA608}" srcOrd="0" destOrd="0" parTransId="{1A8A491E-D4B6-4007-92B7-8F440C1FC784}" sibTransId="{F01D57D9-F04F-4896-8872-493FB7BF79D9}"/>
    <dgm:cxn modelId="{F3B60240-5F14-45DF-9753-E3B78F693E81}" type="presOf" srcId="{B2DEB3D1-4D82-4F59-820B-1F7CCDF9D0AF}" destId="{09ACFA10-42DB-4207-A2AF-BBAF9C0B1896}" srcOrd="0" destOrd="0" presId="urn:microsoft.com/office/officeart/2008/layout/AlternatingHexagons"/>
    <dgm:cxn modelId="{8617114F-9BE4-4F0D-AC9A-1E636CB84C1B}" type="presOf" srcId="{F01D57D9-F04F-4896-8872-493FB7BF79D9}" destId="{CFED61D3-6C7D-444F-B2C0-EA451E6D1B5F}" srcOrd="0" destOrd="0" presId="urn:microsoft.com/office/officeart/2008/layout/AlternatingHexagons"/>
    <dgm:cxn modelId="{6A3362D1-CBB4-46AC-97C7-52EB9969EE0F}" type="presOf" srcId="{F85835DF-2097-4F6F-AB72-756C89EEC0CC}" destId="{A14C5A49-1F9B-445F-AFDC-A5C148D725D3}" srcOrd="0" destOrd="0" presId="urn:microsoft.com/office/officeart/2008/layout/AlternatingHexagons"/>
    <dgm:cxn modelId="{F02A3BFC-6BFA-4753-877B-8A54A29FD07E}" srcId="{72E1A467-1D5A-424C-901A-56658C36D144}" destId="{53DFD9B5-480F-4C1D-879D-986CE2642F81}" srcOrd="2" destOrd="0" parTransId="{2897EF02-87C5-4F21-8305-FFE3AEBC0F8F}" sibTransId="{B2DEB3D1-4D82-4F59-820B-1F7CCDF9D0AF}"/>
    <dgm:cxn modelId="{98704397-7596-41D6-B5AC-E8E7C88590D2}" type="presOf" srcId="{19980C0E-3F7E-4D25-BFE1-F89286BEA608}" destId="{C02BE1CD-5E82-43ED-9146-A16846A810BC}" srcOrd="0" destOrd="0" presId="urn:microsoft.com/office/officeart/2008/layout/AlternatingHexagons"/>
    <dgm:cxn modelId="{6CBD54AB-7D6E-43B8-BA8A-80630C014E53}" srcId="{F85835DF-2097-4F6F-AB72-756C89EEC0CC}" destId="{E17B3539-3AD5-46C0-8978-9EF5ED95A1C3}" srcOrd="0" destOrd="0" parTransId="{57F549A7-BC09-4FEE-B845-043950A31A08}" sibTransId="{262FC13A-FF7B-411F-A4A8-FE19F8F0F963}"/>
    <dgm:cxn modelId="{B1BFF965-B9B5-4B59-9C06-C423C06430DD}" srcId="{72E1A467-1D5A-424C-901A-56658C36D144}" destId="{F85835DF-2097-4F6F-AB72-756C89EEC0CC}" srcOrd="1" destOrd="0" parTransId="{2FF0E27E-5342-46C8-803B-989CA4834D30}" sibTransId="{CD592BBD-4449-4F99-94D8-2C9DEC1B82E3}"/>
    <dgm:cxn modelId="{EA86974A-B0AD-4EF6-9E7C-A7DD00B41620}" type="presOf" srcId="{CD592BBD-4449-4F99-94D8-2C9DEC1B82E3}" destId="{5B1D08D1-265F-4CAF-BB94-A79E77F2EB4F}" srcOrd="0" destOrd="0" presId="urn:microsoft.com/office/officeart/2008/layout/AlternatingHexagons"/>
    <dgm:cxn modelId="{C6A948DC-72EB-4F02-9E74-3DB20F41456D}" type="presOf" srcId="{72E1A467-1D5A-424C-901A-56658C36D144}" destId="{5C5C9657-8BFF-4E93-BB25-2DFDC8475025}" srcOrd="0" destOrd="0" presId="urn:microsoft.com/office/officeart/2008/layout/AlternatingHexagons"/>
    <dgm:cxn modelId="{DFAA65DF-114C-412B-8D6A-FE4646C94910}" type="presOf" srcId="{53DFD9B5-480F-4C1D-879D-986CE2642F81}" destId="{2BBBEFDC-25F7-4287-BAF9-B1A180DAB935}" srcOrd="0" destOrd="0" presId="urn:microsoft.com/office/officeart/2008/layout/AlternatingHexagons"/>
    <dgm:cxn modelId="{9BE31290-7C10-4ED7-AFA3-7F8C577A451E}" type="presParOf" srcId="{5C5C9657-8BFF-4E93-BB25-2DFDC8475025}" destId="{D12E7B46-668A-49AE-9203-988DC9F0CEBA}" srcOrd="0" destOrd="0" presId="urn:microsoft.com/office/officeart/2008/layout/AlternatingHexagons"/>
    <dgm:cxn modelId="{6A21D066-F263-47BA-8953-563CE79E32DE}" type="presParOf" srcId="{D12E7B46-668A-49AE-9203-988DC9F0CEBA}" destId="{C02BE1CD-5E82-43ED-9146-A16846A810BC}" srcOrd="0" destOrd="0" presId="urn:microsoft.com/office/officeart/2008/layout/AlternatingHexagons"/>
    <dgm:cxn modelId="{90BD570D-D845-4AB9-88BC-569848FCB991}" type="presParOf" srcId="{D12E7B46-668A-49AE-9203-988DC9F0CEBA}" destId="{A8AF568A-5514-4BF0-A865-C19C4A390C57}" srcOrd="1" destOrd="0" presId="urn:microsoft.com/office/officeart/2008/layout/AlternatingHexagons"/>
    <dgm:cxn modelId="{13A5EBD4-02C2-42C6-B509-349A6CF4999E}" type="presParOf" srcId="{D12E7B46-668A-49AE-9203-988DC9F0CEBA}" destId="{D117CBAC-1B0C-4602-95C4-8FCAEB990E68}" srcOrd="2" destOrd="0" presId="urn:microsoft.com/office/officeart/2008/layout/AlternatingHexagons"/>
    <dgm:cxn modelId="{A89B35F6-CB3B-4FFF-B50B-E0730DDE0B71}" type="presParOf" srcId="{D12E7B46-668A-49AE-9203-988DC9F0CEBA}" destId="{6F4DE244-971F-4112-A676-BBEDE7637295}" srcOrd="3" destOrd="0" presId="urn:microsoft.com/office/officeart/2008/layout/AlternatingHexagons"/>
    <dgm:cxn modelId="{9714AE77-F3AA-4641-835B-5C5BA03FC629}" type="presParOf" srcId="{D12E7B46-668A-49AE-9203-988DC9F0CEBA}" destId="{CFED61D3-6C7D-444F-B2C0-EA451E6D1B5F}" srcOrd="4" destOrd="0" presId="urn:microsoft.com/office/officeart/2008/layout/AlternatingHexagons"/>
    <dgm:cxn modelId="{BEE0A5CE-AC03-40E0-9BAA-BA700009682D}" type="presParOf" srcId="{5C5C9657-8BFF-4E93-BB25-2DFDC8475025}" destId="{F425BAAF-1D19-4787-9401-A11E166A9064}" srcOrd="1" destOrd="0" presId="urn:microsoft.com/office/officeart/2008/layout/AlternatingHexagons"/>
    <dgm:cxn modelId="{6218F0B6-0D4C-46A6-9D88-B8F5B5F03AF9}" type="presParOf" srcId="{5C5C9657-8BFF-4E93-BB25-2DFDC8475025}" destId="{3825055B-9F99-4361-82B3-23C090B24B22}" srcOrd="2" destOrd="0" presId="urn:microsoft.com/office/officeart/2008/layout/AlternatingHexagons"/>
    <dgm:cxn modelId="{1CBB4BCA-6EAA-4FCF-89C7-FD8DC7A055A6}" type="presParOf" srcId="{3825055B-9F99-4361-82B3-23C090B24B22}" destId="{A14C5A49-1F9B-445F-AFDC-A5C148D725D3}" srcOrd="0" destOrd="0" presId="urn:microsoft.com/office/officeart/2008/layout/AlternatingHexagons"/>
    <dgm:cxn modelId="{173D29FA-FA64-47EF-932B-093ADE3CC53E}" type="presParOf" srcId="{3825055B-9F99-4361-82B3-23C090B24B22}" destId="{3B33833D-F6D6-4070-923D-3AF234204781}" srcOrd="1" destOrd="0" presId="urn:microsoft.com/office/officeart/2008/layout/AlternatingHexagons"/>
    <dgm:cxn modelId="{686CB2EE-21BB-481F-BA1D-CD0AE6B46C47}" type="presParOf" srcId="{3825055B-9F99-4361-82B3-23C090B24B22}" destId="{76D89116-C22A-46D5-B401-7124E6F57D5E}" srcOrd="2" destOrd="0" presId="urn:microsoft.com/office/officeart/2008/layout/AlternatingHexagons"/>
    <dgm:cxn modelId="{18EE8BCB-D154-4478-899C-0BFEDCFB93C1}" type="presParOf" srcId="{3825055B-9F99-4361-82B3-23C090B24B22}" destId="{D8E9FF61-C9BB-4C2D-AA42-CBB95F05DE1F}" srcOrd="3" destOrd="0" presId="urn:microsoft.com/office/officeart/2008/layout/AlternatingHexagons"/>
    <dgm:cxn modelId="{76FC88B7-691B-4CB7-AEFB-4E08FFBECE48}" type="presParOf" srcId="{3825055B-9F99-4361-82B3-23C090B24B22}" destId="{5B1D08D1-265F-4CAF-BB94-A79E77F2EB4F}" srcOrd="4" destOrd="0" presId="urn:microsoft.com/office/officeart/2008/layout/AlternatingHexagons"/>
    <dgm:cxn modelId="{ADAF2765-4197-4216-841D-1A958B66185A}" type="presParOf" srcId="{5C5C9657-8BFF-4E93-BB25-2DFDC8475025}" destId="{5951E9FC-0399-4513-BDB6-B2F675C1F73C}" srcOrd="3" destOrd="0" presId="urn:microsoft.com/office/officeart/2008/layout/AlternatingHexagons"/>
    <dgm:cxn modelId="{BEE4FDE6-2D20-4C11-AC4A-380A4C7AC83B}" type="presParOf" srcId="{5C5C9657-8BFF-4E93-BB25-2DFDC8475025}" destId="{82D37F9C-D166-4367-AD76-BAC8CD58A9B5}" srcOrd="4" destOrd="0" presId="urn:microsoft.com/office/officeart/2008/layout/AlternatingHexagons"/>
    <dgm:cxn modelId="{8914431E-ACA4-40AD-936B-EDF92744A6E1}" type="presParOf" srcId="{82D37F9C-D166-4367-AD76-BAC8CD58A9B5}" destId="{2BBBEFDC-25F7-4287-BAF9-B1A180DAB935}" srcOrd="0" destOrd="0" presId="urn:microsoft.com/office/officeart/2008/layout/AlternatingHexagons"/>
    <dgm:cxn modelId="{F07491F6-C02E-4281-B533-5E647EC55CF3}" type="presParOf" srcId="{82D37F9C-D166-4367-AD76-BAC8CD58A9B5}" destId="{CBFF79DF-3EDF-4766-8CA3-A7110B144791}" srcOrd="1" destOrd="0" presId="urn:microsoft.com/office/officeart/2008/layout/AlternatingHexagons"/>
    <dgm:cxn modelId="{1CAC06EB-9299-4EB9-A0E4-99EA099AFFE7}" type="presParOf" srcId="{82D37F9C-D166-4367-AD76-BAC8CD58A9B5}" destId="{3F791FC9-394F-4EA2-8117-0FED7BAF4A4D}" srcOrd="2" destOrd="0" presId="urn:microsoft.com/office/officeart/2008/layout/AlternatingHexagons"/>
    <dgm:cxn modelId="{F83F775C-342A-4A60-A90D-F2EAC6EFC3C8}" type="presParOf" srcId="{82D37F9C-D166-4367-AD76-BAC8CD58A9B5}" destId="{01FAC3BB-637A-43DE-B8C4-498A725EAC4E}" srcOrd="3" destOrd="0" presId="urn:microsoft.com/office/officeart/2008/layout/AlternatingHexagons"/>
    <dgm:cxn modelId="{08B82167-D63B-425A-B1E9-E4907CE10C0A}" type="presParOf" srcId="{82D37F9C-D166-4367-AD76-BAC8CD58A9B5}" destId="{09ACFA10-42DB-4207-A2AF-BBAF9C0B189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024BE-3A36-4452-951C-ADFD09A42C63}">
      <dsp:nvSpPr>
        <dsp:cNvPr id="0" name=""/>
        <dsp:cNvSpPr/>
      </dsp:nvSpPr>
      <dsp:spPr>
        <a:xfrm rot="5400000">
          <a:off x="-97368" y="100348"/>
          <a:ext cx="649125" cy="454387"/>
        </a:xfrm>
        <a:prstGeom prst="chevron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Раздел </a:t>
          </a:r>
          <a:r>
            <a:rPr lang="en-US" sz="800" kern="1200" dirty="0" smtClean="0"/>
            <a:t>I</a:t>
          </a:r>
          <a:endParaRPr lang="ru-RU" sz="800" kern="1200" dirty="0"/>
        </a:p>
      </dsp:txBody>
      <dsp:txXfrm rot="-5400000">
        <a:off x="2" y="230173"/>
        <a:ext cx="454387" cy="194738"/>
      </dsp:txXfrm>
    </dsp:sp>
    <dsp:sp modelId="{A780511F-38D4-4318-B403-4F45BAA813F9}">
      <dsp:nvSpPr>
        <dsp:cNvPr id="0" name=""/>
        <dsp:cNvSpPr/>
      </dsp:nvSpPr>
      <dsp:spPr>
        <a:xfrm rot="5400000">
          <a:off x="4279456" y="-3822088"/>
          <a:ext cx="421931" cy="807206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8000"/>
              </a:solidFill>
            </a:rPr>
            <a:t>Оценка достигнутых целей</a:t>
          </a:r>
          <a:r>
            <a:rPr lang="en-US" sz="1200" kern="1200" dirty="0" smtClean="0">
              <a:solidFill>
                <a:srgbClr val="808000"/>
              </a:solidFill>
            </a:rPr>
            <a:t> </a:t>
          </a:r>
          <a:r>
            <a:rPr lang="ru-RU" sz="1200" kern="1200" dirty="0" smtClean="0">
              <a:solidFill>
                <a:srgbClr val="808000"/>
              </a:solidFill>
            </a:rPr>
            <a:t>социально-экономического развития Ангарского городского округа</a:t>
          </a:r>
          <a:endParaRPr lang="ru-RU" sz="1200" kern="1200" dirty="0">
            <a:solidFill>
              <a:srgbClr val="808000"/>
            </a:solidFill>
          </a:endParaRPr>
        </a:p>
      </dsp:txBody>
      <dsp:txXfrm rot="-5400000">
        <a:off x="454388" y="23578"/>
        <a:ext cx="8051471" cy="380737"/>
      </dsp:txXfrm>
    </dsp:sp>
    <dsp:sp modelId="{60379DA7-3373-465A-BEFC-96C9621704D4}">
      <dsp:nvSpPr>
        <dsp:cNvPr id="0" name=""/>
        <dsp:cNvSpPr/>
      </dsp:nvSpPr>
      <dsp:spPr>
        <a:xfrm rot="5400000">
          <a:off x="-97368" y="663242"/>
          <a:ext cx="649125" cy="45438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 </a:t>
          </a:r>
          <a:r>
            <a:rPr lang="en-US" sz="700" kern="1200" dirty="0" smtClean="0"/>
            <a:t>II</a:t>
          </a:r>
          <a:endParaRPr lang="ru-RU" sz="700" kern="1200" dirty="0"/>
        </a:p>
      </dsp:txBody>
      <dsp:txXfrm rot="-5400000">
        <a:off x="2" y="793067"/>
        <a:ext cx="454387" cy="194738"/>
      </dsp:txXfrm>
    </dsp:sp>
    <dsp:sp modelId="{8776D2AC-19DE-40B4-A74F-2B4569A40887}">
      <dsp:nvSpPr>
        <dsp:cNvPr id="0" name=""/>
        <dsp:cNvSpPr/>
      </dsp:nvSpPr>
      <dsp:spPr>
        <a:xfrm rot="5400000">
          <a:off x="4276227" y="-3271257"/>
          <a:ext cx="421931" cy="8072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Приоритеты, цели, задачи и направления социально-экономического развития  Ангарского городского округа</a:t>
          </a:r>
          <a:endParaRPr lang="ru-RU" sz="1200" kern="1200" dirty="0"/>
        </a:p>
      </dsp:txBody>
      <dsp:txXfrm rot="-5400000">
        <a:off x="451159" y="574409"/>
        <a:ext cx="8051471" cy="380737"/>
      </dsp:txXfrm>
    </dsp:sp>
    <dsp:sp modelId="{3910BE08-9E4F-4DC5-A393-D60BC6D3ECD9}">
      <dsp:nvSpPr>
        <dsp:cNvPr id="0" name=""/>
        <dsp:cNvSpPr/>
      </dsp:nvSpPr>
      <dsp:spPr>
        <a:xfrm rot="5400000">
          <a:off x="-97368" y="1226136"/>
          <a:ext cx="649125" cy="454387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 </a:t>
          </a:r>
          <a:r>
            <a:rPr lang="en-US" sz="700" kern="1200" dirty="0" smtClean="0"/>
            <a:t>III</a:t>
          </a:r>
          <a:endParaRPr lang="ru-RU" sz="700" kern="1200" dirty="0"/>
        </a:p>
      </dsp:txBody>
      <dsp:txXfrm rot="-5400000">
        <a:off x="2" y="1355961"/>
        <a:ext cx="454387" cy="194738"/>
      </dsp:txXfrm>
    </dsp:sp>
    <dsp:sp modelId="{EB7A7433-FAE7-438E-AF3B-3EF0665BEDE8}">
      <dsp:nvSpPr>
        <dsp:cNvPr id="0" name=""/>
        <dsp:cNvSpPr/>
      </dsp:nvSpPr>
      <dsp:spPr>
        <a:xfrm rot="5400000">
          <a:off x="4279456" y="-2696300"/>
          <a:ext cx="421931" cy="8072068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8000"/>
              </a:solidFill>
            </a:rPr>
            <a:t>Показатели достижения целей социально-экономического развития  Ангарского городского округа, сроки и этапы реализации Стратегии </a:t>
          </a:r>
          <a:endParaRPr lang="ru-RU" sz="1200" kern="1200" dirty="0">
            <a:solidFill>
              <a:srgbClr val="808000"/>
            </a:solidFill>
          </a:endParaRPr>
        </a:p>
      </dsp:txBody>
      <dsp:txXfrm rot="-5400000">
        <a:off x="454388" y="1149366"/>
        <a:ext cx="8051471" cy="380737"/>
      </dsp:txXfrm>
    </dsp:sp>
    <dsp:sp modelId="{4DD92E47-A2B5-4F69-844E-901A02C61A16}">
      <dsp:nvSpPr>
        <dsp:cNvPr id="0" name=""/>
        <dsp:cNvSpPr/>
      </dsp:nvSpPr>
      <dsp:spPr>
        <a:xfrm rot="5400000">
          <a:off x="-97368" y="1789030"/>
          <a:ext cx="649125" cy="454387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 </a:t>
          </a:r>
          <a:r>
            <a:rPr lang="en-US" sz="700" kern="1200" dirty="0" smtClean="0"/>
            <a:t>IV</a:t>
          </a:r>
          <a:endParaRPr lang="ru-RU" sz="700" kern="1200" dirty="0"/>
        </a:p>
      </dsp:txBody>
      <dsp:txXfrm rot="-5400000">
        <a:off x="2" y="1918855"/>
        <a:ext cx="454387" cy="194738"/>
      </dsp:txXfrm>
    </dsp:sp>
    <dsp:sp modelId="{EF934AB8-DE74-418C-9C05-02D7C57B8D7F}">
      <dsp:nvSpPr>
        <dsp:cNvPr id="0" name=""/>
        <dsp:cNvSpPr/>
      </dsp:nvSpPr>
      <dsp:spPr>
        <a:xfrm rot="5400000">
          <a:off x="4279456" y="-2133407"/>
          <a:ext cx="421931" cy="8072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Ожидаемые результаты реализации Стратегии</a:t>
          </a:r>
          <a:endParaRPr lang="ru-RU" sz="1200" kern="1200" dirty="0"/>
        </a:p>
      </dsp:txBody>
      <dsp:txXfrm rot="-5400000">
        <a:off x="454388" y="1712259"/>
        <a:ext cx="8051471" cy="380737"/>
      </dsp:txXfrm>
    </dsp:sp>
    <dsp:sp modelId="{BFF8E37F-E0F0-4668-98B9-E6A838832879}">
      <dsp:nvSpPr>
        <dsp:cNvPr id="0" name=""/>
        <dsp:cNvSpPr/>
      </dsp:nvSpPr>
      <dsp:spPr>
        <a:xfrm rot="5400000">
          <a:off x="-97368" y="2351924"/>
          <a:ext cx="649125" cy="454387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 </a:t>
          </a:r>
          <a:r>
            <a:rPr lang="en-US" sz="700" kern="1200" dirty="0" smtClean="0"/>
            <a:t>V</a:t>
          </a:r>
          <a:endParaRPr lang="ru-RU" sz="700" kern="1200" dirty="0"/>
        </a:p>
      </dsp:txBody>
      <dsp:txXfrm rot="-5400000">
        <a:off x="2" y="2481749"/>
        <a:ext cx="454387" cy="194738"/>
      </dsp:txXfrm>
    </dsp:sp>
    <dsp:sp modelId="{268E7F66-A9E7-4FA4-8EE0-CD1A5D9FE97B}">
      <dsp:nvSpPr>
        <dsp:cNvPr id="0" name=""/>
        <dsp:cNvSpPr/>
      </dsp:nvSpPr>
      <dsp:spPr>
        <a:xfrm rot="5400000">
          <a:off x="4279456" y="-1570513"/>
          <a:ext cx="421931" cy="8072068"/>
        </a:xfrm>
        <a:prstGeom prst="round2SameRect">
          <a:avLst/>
        </a:prstGeom>
        <a:solidFill>
          <a:schemeClr val="accent3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8000"/>
              </a:solidFill>
            </a:rPr>
            <a:t>Оценка финансовых ресурсов, необходимых для реализации Стратегии</a:t>
          </a:r>
          <a:endParaRPr lang="ru-RU" sz="1200" kern="1200" dirty="0">
            <a:solidFill>
              <a:srgbClr val="808000"/>
            </a:solidFill>
          </a:endParaRPr>
        </a:p>
      </dsp:txBody>
      <dsp:txXfrm rot="-5400000">
        <a:off x="454388" y="2275153"/>
        <a:ext cx="8051471" cy="380737"/>
      </dsp:txXfrm>
    </dsp:sp>
    <dsp:sp modelId="{263F6695-AE3C-41F0-AC66-7D64432D4CEE}">
      <dsp:nvSpPr>
        <dsp:cNvPr id="0" name=""/>
        <dsp:cNvSpPr/>
      </dsp:nvSpPr>
      <dsp:spPr>
        <a:xfrm rot="5400000">
          <a:off x="-97368" y="2914817"/>
          <a:ext cx="649125" cy="454387"/>
        </a:xfrm>
        <a:prstGeom prst="chevron">
          <a:avLst/>
        </a:prstGeom>
        <a:solidFill>
          <a:schemeClr val="accent4">
            <a:lumMod val="90000"/>
            <a:lumOff val="1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 </a:t>
          </a:r>
          <a:r>
            <a:rPr lang="en-US" sz="700" kern="1200" dirty="0" smtClean="0"/>
            <a:t>VI</a:t>
          </a:r>
          <a:endParaRPr lang="ru-RU" sz="700" kern="1200" dirty="0"/>
        </a:p>
      </dsp:txBody>
      <dsp:txXfrm rot="-5400000">
        <a:off x="2" y="3044642"/>
        <a:ext cx="454387" cy="194738"/>
      </dsp:txXfrm>
    </dsp:sp>
    <dsp:sp modelId="{F482E821-8878-480C-AC2B-75D431A24155}">
      <dsp:nvSpPr>
        <dsp:cNvPr id="0" name=""/>
        <dsp:cNvSpPr/>
      </dsp:nvSpPr>
      <dsp:spPr>
        <a:xfrm rot="5400000">
          <a:off x="4279456" y="-1007619"/>
          <a:ext cx="421931" cy="80720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Информация о Муниципальных программах Ангарского городского округа</a:t>
          </a:r>
          <a:r>
            <a:rPr lang="ru-RU" sz="3000" kern="1200" dirty="0" smtClean="0"/>
            <a:t> </a:t>
          </a:r>
          <a:endParaRPr lang="ru-RU" sz="3000" kern="1200" dirty="0"/>
        </a:p>
      </dsp:txBody>
      <dsp:txXfrm rot="-5400000">
        <a:off x="454388" y="2838047"/>
        <a:ext cx="8051471" cy="380737"/>
      </dsp:txXfrm>
    </dsp:sp>
    <dsp:sp modelId="{89093E86-751B-4623-AC12-DD37EC69592A}">
      <dsp:nvSpPr>
        <dsp:cNvPr id="0" name=""/>
        <dsp:cNvSpPr/>
      </dsp:nvSpPr>
      <dsp:spPr>
        <a:xfrm rot="5400000">
          <a:off x="-97368" y="3477711"/>
          <a:ext cx="649125" cy="454387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Раздел</a:t>
          </a:r>
          <a:r>
            <a:rPr lang="en-US" sz="700" kern="1200" dirty="0" smtClean="0"/>
            <a:t> VIII</a:t>
          </a:r>
          <a:endParaRPr lang="ru-RU" sz="700" kern="1200" dirty="0"/>
        </a:p>
      </dsp:txBody>
      <dsp:txXfrm rot="-5400000">
        <a:off x="2" y="3607536"/>
        <a:ext cx="454387" cy="194738"/>
      </dsp:txXfrm>
    </dsp:sp>
    <dsp:sp modelId="{6E49159A-20D1-41A9-935A-4E9F6091FA0C}">
      <dsp:nvSpPr>
        <dsp:cNvPr id="0" name=""/>
        <dsp:cNvSpPr/>
      </dsp:nvSpPr>
      <dsp:spPr>
        <a:xfrm rot="5400000">
          <a:off x="4279456" y="-444725"/>
          <a:ext cx="421931" cy="807206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808000"/>
              </a:solidFill>
            </a:rPr>
            <a:t>Организация реализации стратегии</a:t>
          </a:r>
          <a:endParaRPr lang="ru-RU" sz="1200" kern="1200" dirty="0">
            <a:solidFill>
              <a:srgbClr val="808000"/>
            </a:solidFill>
          </a:endParaRPr>
        </a:p>
      </dsp:txBody>
      <dsp:txXfrm rot="-5400000">
        <a:off x="454388" y="3400941"/>
        <a:ext cx="8051471" cy="380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008DC4-3EDF-4A45-A170-EB29EF5B40B1}">
      <dsp:nvSpPr>
        <dsp:cNvPr id="0" name=""/>
        <dsp:cNvSpPr/>
      </dsp:nvSpPr>
      <dsp:spPr>
        <a:xfrm>
          <a:off x="0" y="0"/>
          <a:ext cx="4048224" cy="4048224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8530-BFD7-4117-8DE8-878300C145A7}">
      <dsp:nvSpPr>
        <dsp:cNvPr id="0" name=""/>
        <dsp:cNvSpPr/>
      </dsp:nvSpPr>
      <dsp:spPr>
        <a:xfrm>
          <a:off x="2024112" y="0"/>
          <a:ext cx="4960664" cy="40482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бюджета АГО с учетом стратегических задач</a:t>
          </a:r>
          <a:endParaRPr lang="ru-RU" sz="1800" kern="1200" dirty="0"/>
        </a:p>
      </dsp:txBody>
      <dsp:txXfrm>
        <a:off x="2024112" y="0"/>
        <a:ext cx="4960664" cy="860247"/>
      </dsp:txXfrm>
    </dsp:sp>
    <dsp:sp modelId="{99DC2D3E-D622-4359-A4C3-E6D36DEFBBBB}">
      <dsp:nvSpPr>
        <dsp:cNvPr id="0" name=""/>
        <dsp:cNvSpPr/>
      </dsp:nvSpPr>
      <dsp:spPr>
        <a:xfrm>
          <a:off x="531329" y="860247"/>
          <a:ext cx="2985565" cy="29855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47081-6C62-49C1-B78E-9EC013F45240}">
      <dsp:nvSpPr>
        <dsp:cNvPr id="0" name=""/>
        <dsp:cNvSpPr/>
      </dsp:nvSpPr>
      <dsp:spPr>
        <a:xfrm>
          <a:off x="2024112" y="860247"/>
          <a:ext cx="4960664" cy="298556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808000"/>
              </a:solidFill>
            </a:rPr>
            <a:t>Участие в реализации федеральных и областных программ </a:t>
          </a:r>
          <a:endParaRPr lang="ru-RU" sz="1800" kern="1200" dirty="0">
            <a:solidFill>
              <a:srgbClr val="808000"/>
            </a:solidFill>
          </a:endParaRPr>
        </a:p>
      </dsp:txBody>
      <dsp:txXfrm>
        <a:off x="2024112" y="860247"/>
        <a:ext cx="4960664" cy="860247"/>
      </dsp:txXfrm>
    </dsp:sp>
    <dsp:sp modelId="{93299A2B-85E5-47C7-9B49-1A242B4F58A7}">
      <dsp:nvSpPr>
        <dsp:cNvPr id="0" name=""/>
        <dsp:cNvSpPr/>
      </dsp:nvSpPr>
      <dsp:spPr>
        <a:xfrm>
          <a:off x="1062658" y="1720495"/>
          <a:ext cx="1922906" cy="19229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8B0C8-311A-40AE-ADE9-6E4231CCA9D6}">
      <dsp:nvSpPr>
        <dsp:cNvPr id="0" name=""/>
        <dsp:cNvSpPr/>
      </dsp:nvSpPr>
      <dsp:spPr>
        <a:xfrm>
          <a:off x="2024112" y="1720495"/>
          <a:ext cx="4960664" cy="192290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Участие в конкурсных отборах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получение субсидий, грантов</a:t>
          </a:r>
          <a:endParaRPr lang="ru-RU" sz="1800" kern="1200" dirty="0"/>
        </a:p>
      </dsp:txBody>
      <dsp:txXfrm>
        <a:off x="2024112" y="1720495"/>
        <a:ext cx="4960664" cy="860247"/>
      </dsp:txXfrm>
    </dsp:sp>
    <dsp:sp modelId="{9EB95FEF-CAF2-4A29-8A2A-85AA32DE5264}">
      <dsp:nvSpPr>
        <dsp:cNvPr id="0" name=""/>
        <dsp:cNvSpPr/>
      </dsp:nvSpPr>
      <dsp:spPr>
        <a:xfrm>
          <a:off x="1593988" y="2580742"/>
          <a:ext cx="860247" cy="860247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AB982-B7B6-4846-B59A-9AE3BE0C59C1}">
      <dsp:nvSpPr>
        <dsp:cNvPr id="0" name=""/>
        <dsp:cNvSpPr/>
      </dsp:nvSpPr>
      <dsp:spPr>
        <a:xfrm>
          <a:off x="2024112" y="2580742"/>
          <a:ext cx="4960664" cy="8602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808000"/>
              </a:solidFill>
            </a:rPr>
            <a:t>Привлечение инвестиций, в том числе посредством </a:t>
          </a:r>
          <a:r>
            <a:rPr lang="ru-RU" sz="1800" kern="1200" dirty="0" err="1" smtClean="0">
              <a:solidFill>
                <a:srgbClr val="808000"/>
              </a:solidFill>
            </a:rPr>
            <a:t>муниципально</a:t>
          </a:r>
          <a:r>
            <a:rPr lang="ru-RU" sz="1800" kern="1200" dirty="0" smtClean="0">
              <a:solidFill>
                <a:srgbClr val="808000"/>
              </a:solidFill>
            </a:rPr>
            <a:t>- частного партнерства</a:t>
          </a:r>
          <a:endParaRPr lang="ru-RU" sz="1800" kern="1200" dirty="0">
            <a:solidFill>
              <a:srgbClr val="808000"/>
            </a:solidFill>
          </a:endParaRPr>
        </a:p>
      </dsp:txBody>
      <dsp:txXfrm>
        <a:off x="2024112" y="2580742"/>
        <a:ext cx="4960664" cy="8602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24187-0C5A-4B5C-B13D-50E4D03AAC22}">
      <dsp:nvSpPr>
        <dsp:cNvPr id="0" name=""/>
        <dsp:cNvSpPr/>
      </dsp:nvSpPr>
      <dsp:spPr>
        <a:xfrm rot="5400000">
          <a:off x="3674228" y="140751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Открытие молодежного центра «Лифт»</a:t>
          </a:r>
          <a:endParaRPr lang="ru-RU" sz="1300" kern="1200" dirty="0"/>
        </a:p>
      </dsp:txBody>
      <dsp:txXfrm rot="-5400000">
        <a:off x="4100106" y="333617"/>
        <a:ext cx="1271530" cy="1461529"/>
      </dsp:txXfrm>
    </dsp:sp>
    <dsp:sp modelId="{24309C98-0A49-4912-8876-EB2D082D1360}">
      <dsp:nvSpPr>
        <dsp:cNvPr id="0" name=""/>
        <dsp:cNvSpPr/>
      </dsp:nvSpPr>
      <dsp:spPr>
        <a:xfrm>
          <a:off x="5715556" y="427395"/>
          <a:ext cx="2369588" cy="127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98FDB-8769-4D8A-8EDA-AA133501600D}">
      <dsp:nvSpPr>
        <dsp:cNvPr id="0" name=""/>
        <dsp:cNvSpPr/>
      </dsp:nvSpPr>
      <dsp:spPr>
        <a:xfrm rot="5400000">
          <a:off x="1679187" y="140751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05065" y="333617"/>
        <a:ext cx="1271530" cy="1461529"/>
      </dsp:txXfrm>
    </dsp:sp>
    <dsp:sp modelId="{2EF0C5A8-A7B0-4B94-BD06-1ED13E860F11}">
      <dsp:nvSpPr>
        <dsp:cNvPr id="0" name=""/>
        <dsp:cNvSpPr/>
      </dsp:nvSpPr>
      <dsp:spPr>
        <a:xfrm rot="5400000">
          <a:off x="2672885" y="1942997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solidFill>
                <a:schemeClr val="bg1"/>
              </a:solidFill>
            </a:rPr>
            <a:t>Открытие Центра Молодежного Инновационного Творчества «</a:t>
          </a:r>
          <a:r>
            <a:rPr lang="ru-RU" sz="1200" b="0" i="0" kern="1200" dirty="0" err="1" smtClean="0">
              <a:solidFill>
                <a:schemeClr val="bg1"/>
              </a:solidFill>
            </a:rPr>
            <a:t>Made-in-ru</a:t>
          </a:r>
          <a:r>
            <a:rPr lang="ru-RU" sz="1200" b="0" i="0" kern="1200" dirty="0" smtClean="0">
              <a:solidFill>
                <a:schemeClr val="bg1"/>
              </a:solidFill>
            </a:rPr>
            <a:t>»</a:t>
          </a:r>
          <a:endParaRPr lang="ru-RU" sz="1200" kern="1200" dirty="0">
            <a:solidFill>
              <a:schemeClr val="bg1"/>
            </a:solidFill>
          </a:endParaRPr>
        </a:p>
      </dsp:txBody>
      <dsp:txXfrm rot="-5400000">
        <a:off x="3098763" y="2135863"/>
        <a:ext cx="1271530" cy="1461529"/>
      </dsp:txXfrm>
    </dsp:sp>
    <dsp:sp modelId="{1245939D-8230-49ED-BAB2-8ED48058EB53}">
      <dsp:nvSpPr>
        <dsp:cNvPr id="0" name=""/>
        <dsp:cNvSpPr/>
      </dsp:nvSpPr>
      <dsp:spPr>
        <a:xfrm>
          <a:off x="441310" y="2229641"/>
          <a:ext cx="2293150" cy="127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60943-BF7A-4D76-B10F-E7F86D8AA44C}">
      <dsp:nvSpPr>
        <dsp:cNvPr id="0" name=""/>
        <dsp:cNvSpPr/>
      </dsp:nvSpPr>
      <dsp:spPr>
        <a:xfrm rot="5400000">
          <a:off x="4667926" y="1942997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5093804" y="2135863"/>
        <a:ext cx="1271530" cy="1461529"/>
      </dsp:txXfrm>
    </dsp:sp>
    <dsp:sp modelId="{E75F3BBD-42CC-406F-9DAA-D68735D695AF}">
      <dsp:nvSpPr>
        <dsp:cNvPr id="0" name=""/>
        <dsp:cNvSpPr/>
      </dsp:nvSpPr>
      <dsp:spPr>
        <a:xfrm rot="5400000">
          <a:off x="3674228" y="3745244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Создание бренда Ангарского городского округа</a:t>
          </a:r>
          <a:endParaRPr lang="ru-RU" sz="1300" kern="1200" dirty="0"/>
        </a:p>
      </dsp:txBody>
      <dsp:txXfrm rot="-5400000">
        <a:off x="4100106" y="3938110"/>
        <a:ext cx="1271530" cy="1461529"/>
      </dsp:txXfrm>
    </dsp:sp>
    <dsp:sp modelId="{C9496C1A-A711-401E-A3D0-1E5B04D82C6A}">
      <dsp:nvSpPr>
        <dsp:cNvPr id="0" name=""/>
        <dsp:cNvSpPr/>
      </dsp:nvSpPr>
      <dsp:spPr>
        <a:xfrm>
          <a:off x="5715556" y="4031888"/>
          <a:ext cx="2369588" cy="1273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B7CD7-BF6F-4F28-B0D7-8447D880CAD5}">
      <dsp:nvSpPr>
        <dsp:cNvPr id="0" name=""/>
        <dsp:cNvSpPr/>
      </dsp:nvSpPr>
      <dsp:spPr>
        <a:xfrm rot="5400000">
          <a:off x="1679187" y="3745244"/>
          <a:ext cx="2123287" cy="184726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105065" y="3938110"/>
        <a:ext cx="1271530" cy="1461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E1CD-5E82-43ED-9146-A16846A810BC}">
      <dsp:nvSpPr>
        <dsp:cNvPr id="0" name=""/>
        <dsp:cNvSpPr/>
      </dsp:nvSpPr>
      <dsp:spPr>
        <a:xfrm rot="5400000">
          <a:off x="3989336" y="-100895"/>
          <a:ext cx="1877110" cy="20789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Укрепление берега для строительства набережной</a:t>
          </a:r>
          <a:endParaRPr lang="ru-RU" sz="1300" kern="1200" dirty="0"/>
        </a:p>
      </dsp:txBody>
      <dsp:txXfrm rot="-5400000">
        <a:off x="4234924" y="312853"/>
        <a:ext cx="1385934" cy="1251406"/>
      </dsp:txXfrm>
    </dsp:sp>
    <dsp:sp modelId="{A8AF568A-5514-4BF0-A865-C19C4A390C57}">
      <dsp:nvSpPr>
        <dsp:cNvPr id="0" name=""/>
        <dsp:cNvSpPr/>
      </dsp:nvSpPr>
      <dsp:spPr>
        <a:xfrm>
          <a:off x="5587290" y="377323"/>
          <a:ext cx="2094855" cy="112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ED61D3-6C7D-444F-B2C0-EA451E6D1B5F}">
      <dsp:nvSpPr>
        <dsp:cNvPr id="0" name=""/>
        <dsp:cNvSpPr/>
      </dsp:nvSpPr>
      <dsp:spPr>
        <a:xfrm rot="5400000">
          <a:off x="1874881" y="51654"/>
          <a:ext cx="1877110" cy="18824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noProof="1" smtClean="0">
              <a:solidFill>
                <a:srgbClr val="1D4940"/>
              </a:solidFill>
            </a:rPr>
            <a:t>Строительство  2-х школьных образовательных учреждений</a:t>
          </a:r>
          <a:endParaRPr lang="ru-RU" sz="1200" kern="1200" dirty="0">
            <a:solidFill>
              <a:schemeClr val="tx1">
                <a:lumMod val="75000"/>
              </a:schemeClr>
            </a:solidFill>
          </a:endParaRPr>
        </a:p>
      </dsp:txBody>
      <dsp:txXfrm rot="-5400000">
        <a:off x="2185950" y="367180"/>
        <a:ext cx="1254972" cy="1251406"/>
      </dsp:txXfrm>
    </dsp:sp>
    <dsp:sp modelId="{A14C5A49-1F9B-445F-AFDC-A5C148D725D3}">
      <dsp:nvSpPr>
        <dsp:cNvPr id="0" name=""/>
        <dsp:cNvSpPr/>
      </dsp:nvSpPr>
      <dsp:spPr>
        <a:xfrm rot="5400000">
          <a:off x="2830329" y="1616488"/>
          <a:ext cx="1877110" cy="1921130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Строительство автовокзала</a:t>
          </a:r>
          <a:endParaRPr lang="ru-RU" sz="1300" kern="1200" dirty="0"/>
        </a:p>
      </dsp:txBody>
      <dsp:txXfrm rot="-5400000">
        <a:off x="3128507" y="1951350"/>
        <a:ext cx="1280754" cy="1251406"/>
      </dsp:txXfrm>
    </dsp:sp>
    <dsp:sp modelId="{3B33833D-F6D6-4070-923D-3AF234204781}">
      <dsp:nvSpPr>
        <dsp:cNvPr id="0" name=""/>
        <dsp:cNvSpPr/>
      </dsp:nvSpPr>
      <dsp:spPr>
        <a:xfrm>
          <a:off x="72010" y="1854519"/>
          <a:ext cx="2701978" cy="112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Реализуемые проекты</a:t>
          </a:r>
          <a:endParaRPr lang="ru-RU" sz="2800" kern="1200" dirty="0"/>
        </a:p>
      </dsp:txBody>
      <dsp:txXfrm>
        <a:off x="72010" y="1854519"/>
        <a:ext cx="2701978" cy="1126266"/>
      </dsp:txXfrm>
    </dsp:sp>
    <dsp:sp modelId="{5B1D08D1-265F-4CAF-BB94-A79E77F2EB4F}">
      <dsp:nvSpPr>
        <dsp:cNvPr id="0" name=""/>
        <dsp:cNvSpPr/>
      </dsp:nvSpPr>
      <dsp:spPr>
        <a:xfrm rot="5400000">
          <a:off x="4941649" y="1521390"/>
          <a:ext cx="1877110" cy="19673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Реконструкция поликлиники</a:t>
          </a:r>
          <a:endParaRPr lang="ru-RU" sz="1500" kern="1200" dirty="0"/>
        </a:p>
      </dsp:txBody>
      <dsp:txXfrm rot="-5400000">
        <a:off x="5224433" y="1879344"/>
        <a:ext cx="1311542" cy="1251406"/>
      </dsp:txXfrm>
    </dsp:sp>
    <dsp:sp modelId="{2BBBEFDC-25F7-4287-BAF9-B1A180DAB935}">
      <dsp:nvSpPr>
        <dsp:cNvPr id="0" name=""/>
        <dsp:cNvSpPr/>
      </dsp:nvSpPr>
      <dsp:spPr>
        <a:xfrm rot="5400000">
          <a:off x="3917317" y="3080151"/>
          <a:ext cx="1877110" cy="209756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  <a:innerShdw blurRad="63500" dist="508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Строительство Дворца бракосочетания</a:t>
          </a:r>
          <a:endParaRPr lang="ru-RU" sz="1300" kern="1200" dirty="0"/>
        </a:p>
      </dsp:txBody>
      <dsp:txXfrm rot="-5400000">
        <a:off x="4156683" y="3503232"/>
        <a:ext cx="1398379" cy="1251406"/>
      </dsp:txXfrm>
    </dsp:sp>
    <dsp:sp modelId="{CBFF79DF-3EDF-4766-8CA3-A7110B144791}">
      <dsp:nvSpPr>
        <dsp:cNvPr id="0" name=""/>
        <dsp:cNvSpPr/>
      </dsp:nvSpPr>
      <dsp:spPr>
        <a:xfrm>
          <a:off x="5587290" y="3563907"/>
          <a:ext cx="2094855" cy="112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CFA10-42DB-4207-A2AF-BBAF9C0B1896}">
      <dsp:nvSpPr>
        <dsp:cNvPr id="0" name=""/>
        <dsp:cNvSpPr/>
      </dsp:nvSpPr>
      <dsp:spPr>
        <a:xfrm rot="5400000">
          <a:off x="1802878" y="3187706"/>
          <a:ext cx="1877110" cy="188245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4">
              <a:satMod val="175000"/>
              <a:alpha val="40000"/>
            </a:schemeClr>
          </a:glow>
          <a:innerShdw blurRad="63500" dist="50800" dir="162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Строительство дошкольного учреждения </a:t>
          </a:r>
          <a:endParaRPr lang="ru-RU" sz="1200" kern="1200" dirty="0"/>
        </a:p>
      </dsp:txBody>
      <dsp:txXfrm rot="-5400000">
        <a:off x="2113947" y="3503232"/>
        <a:ext cx="1254972" cy="125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63221-E5E0-4FA9-BCC5-25095DEAF5B9}" type="datetimeFigureOut">
              <a:rPr lang="ru-RU" smtClean="0"/>
              <a:t>29.06.2018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50E64-AE37-499D-AE87-813D8A7D67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57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27B65-DD82-4E7E-8E40-549AD6E9BF5F}" type="datetimeFigureOut">
              <a:rPr lang="ru-RU" smtClean="0"/>
              <a:t>29.06.2018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3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155DE-4F6F-4599-B0B5-9B6D603B7EF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964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829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10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1" y="9435263"/>
            <a:ext cx="2944085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10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907"/>
            <a:ext cx="4984961" cy="4467702"/>
          </a:xfrm>
          <a:noFill/>
          <a:ln/>
        </p:spPr>
        <p:txBody>
          <a:bodyPr lIns="94824" tIns="47416" rIns="94824" bIns="47416"/>
          <a:lstStyle/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275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туристско-рекреационной сферы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развитие городской среды отдыха, продвижение ангарских культурных и спортивных брендов, проведение конкурсов, фестивалей.</a:t>
            </a:r>
            <a:endParaRPr lang="ru-RU" sz="1200" dirty="0" smtClean="0">
              <a:effectLst/>
            </a:endParaRPr>
          </a:p>
          <a:p>
            <a:pPr rtl="0" eaLnBrk="1" latinLnBrk="0" hangingPunct="1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внешнеэкономических связей со странами АТР.</a:t>
            </a:r>
          </a:p>
          <a:p>
            <a:pPr rtl="0" eaLnBrk="1" latinLnBrk="0" hangingPunct="1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 smtClean="0">
              <a:effectLst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всех указанных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проектов позволит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сохранить и создать рабочие места,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обеспечить стабильные доходы бюджета,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таким образом,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 основой для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реализации всех проектов и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решения всех задач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09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1" y="9435263"/>
            <a:ext cx="2944085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907"/>
            <a:ext cx="4984961" cy="4467702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9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1" y="9435263"/>
            <a:ext cx="2944085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907"/>
            <a:ext cx="4984961" cy="4467702"/>
          </a:xfrm>
          <a:noFill/>
          <a:ln/>
        </p:spPr>
        <p:txBody>
          <a:bodyPr lIns="94824" tIns="47416" rIns="94824" bIns="47416"/>
          <a:lstStyle/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Весь период реализации Стратегии разделен на три этапа: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u="sng" dirty="0" smtClean="0">
                <a:effectLst/>
                <a:latin typeface="Times New Roman"/>
                <a:ea typeface="Times New Roman"/>
                <a:cs typeface="Times New Roman"/>
              </a:rPr>
              <a:t>I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 этап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2017-2020 годы «Объединение»</a:t>
            </a:r>
            <a:r>
              <a:rPr lang="ru-RU" sz="1200" u="sng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Консолидация общества Ангарского городского округа для решения важнейших задач социально-экономического развития;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Преодоление негативных последствий спада экономики в 2014-2016 годах и выход на прежние позиции по всем показателям социально-экономического развития.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u="sng" dirty="0" smtClean="0">
                <a:effectLst/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 этап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2021-2026 годы «Преображение»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– это период реализации на территории Ангарского городского округа крупных инвестиционных и инфраструктурных проектов, прекращения оттока населения.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en-US" sz="1200" b="1" u="sng" dirty="0" smtClean="0">
                <a:effectLst/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 этап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200" b="1" u="sng" dirty="0" smtClean="0">
                <a:effectLst/>
                <a:latin typeface="Times New Roman"/>
                <a:ea typeface="Times New Roman"/>
                <a:cs typeface="Times New Roman"/>
              </a:rPr>
              <a:t>2027-2030 годы «Стабильность»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–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нацелен на укрепление позиций Ангарского городского округа  как территории</a:t>
            </a:r>
            <a:r>
              <a:rPr lang="ru-RU" sz="1200" baseline="0" dirty="0" smtClean="0">
                <a:effectLst/>
                <a:latin typeface="Times New Roman"/>
                <a:ea typeface="Times New Roman"/>
                <a:cs typeface="Times New Roman"/>
              </a:rPr>
              <a:t> с максимально комфортными условиями проживания людей и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стабильно успешной промышленностью. 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17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1" y="9435263"/>
            <a:ext cx="2944085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907"/>
            <a:ext cx="4984961" cy="4467702"/>
          </a:xfrm>
          <a:noFill/>
          <a:ln/>
        </p:spPr>
        <p:txBody>
          <a:bodyPr lIns="94824" tIns="47416" rIns="94824" bIns="47416"/>
          <a:lstStyle/>
          <a:p>
            <a:pPr marL="228600" indent="-2286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Организация реализации и администрирование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Стратегии предусматривает:</a:t>
            </a:r>
            <a:endParaRPr lang="ru-RU" sz="1050" dirty="0" smtClean="0">
              <a:effectLst/>
              <a:latin typeface="+mn-lt"/>
              <a:ea typeface="Calibri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Разработку и  утверждение 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плана мероприятий по реализации Стратегии,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Координационного совета по реализации Стратегии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муниципальных программ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. </a:t>
            </a:r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59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/>
              <a:t>Ресурсы реализации: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/>
              <a:t> - доходы местного бюджета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0" dirty="0" smtClean="0"/>
              <a:t>Участие</a:t>
            </a:r>
            <a:r>
              <a:rPr lang="ru-RU" sz="1200" kern="0" baseline="0" dirty="0" smtClean="0"/>
              <a:t> в государственных программах регионального и федерального уровня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Участие в конкурсных отборах на получение субсидий, грантов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Привлечение инвестиций, в том числе посредством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муниципально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частного партнерства</a:t>
            </a:r>
            <a:endParaRPr lang="ru-RU" dirty="0" smtClean="0">
              <a:effectLst/>
            </a:endParaRPr>
          </a:p>
          <a:p>
            <a:endParaRPr lang="ru-RU" dirty="0" smtClean="0">
              <a:effectLst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kern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49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16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3591" y="9435263"/>
            <a:ext cx="2944085" cy="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16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9" y="4715907"/>
            <a:ext cx="4984961" cy="4467702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54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09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понимаем,</a:t>
            </a:r>
            <a:r>
              <a:rPr lang="ru-RU" baseline="0" dirty="0" smtClean="0"/>
              <a:t> что Стратегия - не догма,  может и должна  быть подвержена корректировке при существенных изменениях экономической ситуации, при  изменении федеральной и региональной политики, </a:t>
            </a:r>
          </a:p>
          <a:p>
            <a:r>
              <a:rPr lang="ru-RU" baseline="0" dirty="0" smtClean="0"/>
              <a:t>а также других обстоятельствах, существенно влияющих на развитие Ангарского городского округа. 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Создан Координационный совет по реализации Стратегии, задачами которого является обеспечение контроля </a:t>
            </a:r>
            <a:r>
              <a:rPr lang="ru-RU" u="sng" baseline="0" dirty="0" smtClean="0"/>
              <a:t>системной реализации </a:t>
            </a:r>
            <a:r>
              <a:rPr lang="ru-RU" baseline="0" dirty="0" smtClean="0"/>
              <a:t>Стратегии.</a:t>
            </a:r>
          </a:p>
          <a:p>
            <a:endParaRPr lang="ru-RU" dirty="0" smtClean="0"/>
          </a:p>
          <a:p>
            <a:r>
              <a:rPr lang="ru-RU" dirty="0" smtClean="0"/>
              <a:t>Проекты, реализованные уже в этом году: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Открытие молодежного центра «Лифт»</a:t>
            </a:r>
            <a:endParaRPr lang="ru-RU" sz="120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точкой притяжения для активной молодежи.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Открытие Центра Молодежного Инновационного Творчества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effectLst/>
              </a:rPr>
              <a:t>Юные </a:t>
            </a:r>
            <a:r>
              <a:rPr lang="ru-RU" sz="900" dirty="0" err="1" smtClean="0">
                <a:effectLst/>
              </a:rPr>
              <a:t>ангарчане</a:t>
            </a:r>
            <a:r>
              <a:rPr lang="ru-RU" sz="900" baseline="0" dirty="0" smtClean="0">
                <a:effectLst/>
              </a:rPr>
              <a:t> </a:t>
            </a:r>
            <a:r>
              <a:rPr lang="ru-RU" sz="900" dirty="0" smtClean="0">
                <a:effectLst/>
              </a:rPr>
              <a:t>получают навыки практической работы с современными инженерными технологиями и материалами.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effectLst/>
              </a:rPr>
              <a:t>Вот она кузница</a:t>
            </a:r>
            <a:r>
              <a:rPr lang="ru-RU" sz="900" baseline="0" dirty="0" smtClean="0">
                <a:effectLst/>
              </a:rPr>
              <a:t> </a:t>
            </a:r>
            <a:r>
              <a:rPr lang="ru-RU" sz="900" dirty="0" smtClean="0">
                <a:effectLst/>
              </a:rPr>
              <a:t>будущих конструкторов, программистов, инженеров.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бренда Ангарского городского округа.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Ангарск – это первый город Иркутской области и один из немногих в Восточной Сибири, кто создал и</a:t>
            </a:r>
            <a:r>
              <a:rPr lang="ru-RU" sz="10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развивает свой бренд.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/>
              <a:t>В выбранное позиционирование </a:t>
            </a:r>
            <a:r>
              <a:rPr lang="ru-RU" sz="1050" u="sng" dirty="0" smtClean="0"/>
              <a:t>«Ангарск. Простор для побед» </a:t>
            </a:r>
            <a:r>
              <a:rPr lang="ru-RU" sz="1050" dirty="0" smtClean="0"/>
              <a:t>заложены широкие возможности для самореализации: Ангарск – отличная площадка для внедрения лучших практик и смелых идей, как в промышленности и бизнесе, так и в социальной и личной жизни каждого жителя. 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640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4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674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33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99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5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1" smtClean="0"/>
              <a:t>При разработке Стратегии был </a:t>
            </a:r>
            <a:r>
              <a:rPr lang="ru-RU" sz="1200" noProof="1" smtClean="0">
                <a:solidFill>
                  <a:srgbClr val="808000"/>
                </a:solidFill>
              </a:rPr>
              <a:t>проведен </a:t>
            </a:r>
            <a:r>
              <a:rPr lang="en-US" sz="1200" noProof="1" smtClean="0">
                <a:solidFill>
                  <a:srgbClr val="808000"/>
                </a:solidFill>
              </a:rPr>
              <a:t>SWOT</a:t>
            </a:r>
            <a:r>
              <a:rPr lang="ru-RU" sz="1200" noProof="1" smtClean="0">
                <a:solidFill>
                  <a:srgbClr val="808000"/>
                </a:solidFill>
              </a:rPr>
              <a:t>- анализ </a:t>
            </a:r>
            <a:r>
              <a:rPr lang="ru-RU" sz="1200" noProof="1" smtClean="0"/>
              <a:t>существующих статистических данных о социально-экономическом развитии АГО, планов и программ развития хозяйствующих субъектов, выявлены тенденции и ограничения развития.</a:t>
            </a:r>
            <a:endParaRPr lang="en-US" sz="900" noProof="1" smtClean="0"/>
          </a:p>
          <a:p>
            <a:endParaRPr lang="ru-RU" smtClean="0"/>
          </a:p>
          <a:p>
            <a:r>
              <a:rPr lang="ru-RU" sz="800" smtClean="0"/>
              <a:t>Сильные стороны: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Выгодное экономико-географическое и транспортное расположение к областному центру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 высококвалифицированной рабочей силы.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Развитая инженерная инфраструктура.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Наличие</a:t>
            </a:r>
            <a:r>
              <a:rPr lang="ru-RU" sz="8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свободных мощностей и низкие тарифы.</a:t>
            </a:r>
            <a:endParaRPr lang="ru-RU" sz="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Высокое качество источников питьевой воды.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Сохранение мощной экономической базы с крупными промышленными предприятиями.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Высокий уровень образованности молодежи.</a:t>
            </a:r>
          </a:p>
          <a:p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Разветвленная сеть спортивных объектов, охватывающая все слои населения.</a:t>
            </a:r>
          </a:p>
          <a:p>
            <a:endParaRPr lang="ru-RU" sz="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Возможности: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Дополнительные трудовые и образовательные возможности за счет использования ресурсов областного центра (города Иркутска).</a:t>
            </a:r>
          </a:p>
          <a:p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предприятий с высокой добавленной стоимостью.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Возможность дозагрузки неиспользуемых мощностей (до 50%) в нефтехимической, пищевой и легкой промышленности.</a:t>
            </a:r>
          </a:p>
          <a:p>
            <a:endParaRPr lang="ru-RU" sz="8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Слабые</a:t>
            </a:r>
            <a:r>
              <a:rPr lang="ru-RU" sz="8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стороны: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Отток молодежи в другие города, что ведет к снижению научного, творческого, культурного потенциалов.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Центры прибыли компаний зарегистрированы в других регионах.</a:t>
            </a:r>
          </a:p>
          <a:p>
            <a:endParaRPr lang="ru-RU" sz="8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8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8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Угрозы: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Сокращение численности молодого населения в сочетании с высоким миграционным оттоком может привести к критическому ухудшению социально-экономической ситуации, особенно в сельской местности.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конкурентоспособности территории в связи с образованием в соседних городах и регионах Территорий Опережающего Развития со льготными условиями налогообложения.</a:t>
            </a:r>
          </a:p>
          <a:p>
            <a:endParaRPr lang="ru-RU" sz="800" kern="1200" baseline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58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39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работы над Стратегией проект размещался на официальном сайте администрации и на других ресурсах в сети Интернет, мероприятия освещались в СМИ. </a:t>
            </a:r>
          </a:p>
          <a:p>
            <a:pPr rtl="0" eaLnBrk="1" fontAlgn="auto" latinLnBrk="0" hangingPunct="1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Мнение населения Ангарского городского округа учитывалось в ходе Публичных слушаний по Проекту Стратегии, которые состоялись 12 мая 2016 года.</a:t>
            </a:r>
          </a:p>
          <a:p>
            <a:pPr rtl="0" eaLnBrk="1" fontAlgn="auto" latinLnBrk="0" hangingPunct="1"/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Поступило более 400 предложений от жителей.</a:t>
            </a:r>
          </a:p>
          <a:p>
            <a:pPr rtl="0" eaLnBrk="1" fontAlgn="auto" latinLnBrk="0" hangingPunct="1"/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Приоритетом в работе над стратегией</a:t>
            </a:r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было желание и необходимость найти баланс между интересами населения, власти и бизнеса.</a:t>
            </a:r>
            <a:endParaRPr lang="ru-RU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62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3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155DE-4F6F-4599-B0B5-9B6D603B7EF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637222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9" descr="Light horizontal"/>
          <p:cNvSpPr>
            <a:spLocks noChangeArrowheads="1"/>
          </p:cNvSpPr>
          <p:nvPr/>
        </p:nvSpPr>
        <p:spPr bwMode="gray">
          <a:xfrm>
            <a:off x="9525" y="9525"/>
            <a:ext cx="1473200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invGray">
          <a:xfrm>
            <a:off x="0" y="4267200"/>
            <a:ext cx="9153525" cy="1103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ltGray">
          <a:xfrm>
            <a:off x="1473200" y="5105400"/>
            <a:ext cx="7137400" cy="5334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191000"/>
            <a:ext cx="7239000" cy="1012825"/>
          </a:xfrm>
        </p:spPr>
        <p:txBody>
          <a:bodyPr/>
          <a:lstStyle>
            <a:lvl1pPr algn="l">
              <a:defRPr sz="44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51816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ADBF4547-2C9A-424E-8CD3-EDE2E030495B}" type="slidenum">
              <a:rPr lang="en-US" altLang="ru-RU"/>
              <a:pPr/>
              <a:t>‹#›</a:t>
            </a:fld>
            <a:endParaRPr lang="en-US" altLang="ru-RU" dirty="0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2545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ru-RU" sz="2400" b="1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EF13-6978-4E6D-A7D8-31E66B8636D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1416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10522-F8BC-475E-A1D4-EF1FC3A0DEC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99800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73914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ADA1379-A356-49E1-BA9A-D7174C11986F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2404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29.06.2018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1288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74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4847-398C-4B98-A536-483F960C2BD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614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517D7-58B5-4927-93C5-1DF56A51D066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98748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5BEF5-6E11-44FD-8D1B-0F3504E9C3E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0170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2132F-A1F5-4A56-ACDE-BFB1BB33C9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12297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2BA6A-762C-433B-AD10-6D6B6CDD461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88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C2F22-05D8-4552-88B7-53578DD19E28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1641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F86FC-8CD1-47D7-90F1-115DEB4BDC25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90943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78916-281E-4A01-B849-5C457E4EBA0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1033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6000"/>
            <a:lum/>
          </a:blip>
          <a:srcRect/>
          <a:stretch>
            <a:fillRect l="-3000" t="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 descr="Light horizontal"/>
          <p:cNvSpPr>
            <a:spLocks noChangeArrowheads="1"/>
          </p:cNvSpPr>
          <p:nvPr/>
        </p:nvSpPr>
        <p:spPr bwMode="gray">
          <a:xfrm>
            <a:off x="-9525" y="0"/>
            <a:ext cx="4810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0"/>
            <a:ext cx="91535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 dirty="0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ltGray">
          <a:xfrm>
            <a:off x="304800" y="288925"/>
            <a:ext cx="7670800" cy="644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F03C86-74D2-40C8-92CD-12D10873A686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="1" dirty="0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45.jpeg"/><Relationship Id="rId4" Type="http://schemas.openxmlformats.org/officeDocument/2006/relationships/diagramData" Target="../diagrams/data3.xml"/><Relationship Id="rId9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hyperlink" Target="http://angarsk-adm.ru/ekonomika/strategiya-razvitiya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"/>
            <a:lum/>
          </a:blip>
          <a:srcRect/>
          <a:stretch>
            <a:fillRect l="-3000" t="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altLang="ru-RU" sz="2000" dirty="0"/>
              <a:t>Конкурс лучших муниципальных практик и инициатив </a:t>
            </a:r>
            <a:br>
              <a:rPr lang="ru-RU" altLang="ru-RU" sz="2000" dirty="0"/>
            </a:br>
            <a:r>
              <a:rPr lang="ru-RU" altLang="ru-RU" sz="1400" dirty="0"/>
              <a:t>социально-экономического развития в муниципальных образованиях </a:t>
            </a:r>
            <a:br>
              <a:rPr lang="ru-RU" altLang="ru-RU" sz="1400" dirty="0"/>
            </a:br>
            <a:r>
              <a:rPr lang="ru-RU" altLang="ru-RU" sz="1400" dirty="0"/>
              <a:t>на территориях присутствия </a:t>
            </a:r>
            <a:r>
              <a:rPr lang="ru-RU" altLang="ru-RU" sz="1400" dirty="0" err="1"/>
              <a:t>Госкорпорации</a:t>
            </a:r>
            <a:r>
              <a:rPr lang="ru-RU" altLang="ru-RU" sz="1400" dirty="0"/>
              <a:t> «</a:t>
            </a:r>
            <a:r>
              <a:rPr lang="ru-RU" altLang="ru-RU" sz="1400" dirty="0" err="1"/>
              <a:t>Росатом</a:t>
            </a:r>
            <a:r>
              <a:rPr lang="ru-RU" altLang="ru-RU" sz="1400" dirty="0"/>
              <a:t>»</a:t>
            </a:r>
            <a:endParaRPr lang="en-US" altLang="ru-RU" sz="1400" dirty="0">
              <a:latin typeface="Nyala" panose="02000504070300020003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7881" y="5156602"/>
            <a:ext cx="7134944" cy="504056"/>
          </a:xfrm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400" dirty="0">
                <a:solidFill>
                  <a:srgbClr val="E2AC00"/>
                </a:solidFill>
              </a:rPr>
              <a:t>Разработка и реализация Стратегии развития социально-экономического развития Ангарского городского округа на период 2017-2030 годов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 b="9133"/>
          <a:stretch/>
        </p:blipFill>
        <p:spPr bwMode="auto">
          <a:xfrm>
            <a:off x="1763687" y="1268760"/>
            <a:ext cx="5344235" cy="2490911"/>
          </a:xfrm>
          <a:prstGeom prst="rect">
            <a:avLst/>
          </a:prstGeom>
          <a:noFill/>
        </p:spPr>
      </p:pic>
      <p:pic>
        <p:nvPicPr>
          <p:cNvPr id="1026" name="Рисунок 2" descr="gerb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5484"/>
            <a:ext cx="864096" cy="95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5805264"/>
            <a:ext cx="1368152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г. Ангарск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2018 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553950"/>
            <a:ext cx="1368151" cy="745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487363" y="980728"/>
            <a:ext cx="8496300" cy="336244"/>
          </a:xfrm>
        </p:spPr>
        <p:txBody>
          <a:bodyPr/>
          <a:lstStyle/>
          <a:p>
            <a:r>
              <a:rPr lang="ru-RU" sz="1600" dirty="0" smtClean="0">
                <a:solidFill>
                  <a:srgbClr val="808000"/>
                </a:solidFill>
              </a:rPr>
              <a:t>Проекты в области промышленности и инфраструктуры:</a:t>
            </a:r>
            <a:endParaRPr lang="ru-RU" sz="1600" dirty="0">
              <a:solidFill>
                <a:srgbClr val="808000"/>
              </a:solidFill>
            </a:endParaRPr>
          </a:p>
          <a:p>
            <a:endParaRPr lang="de-DE" sz="1200" noProof="1" smtClean="0">
              <a:solidFill>
                <a:srgbClr val="808000"/>
              </a:solidFill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ru-RU" sz="2400" noProof="1"/>
              <a:t>Крупные флагманские проекты</a:t>
            </a:r>
            <a:endParaRPr lang="de-DE" sz="2400" b="0" noProof="1" smtClean="0"/>
          </a:p>
        </p:txBody>
      </p:sp>
      <p:grpSp>
        <p:nvGrpSpPr>
          <p:cNvPr id="55" name="Gruppieren 54"/>
          <p:cNvGrpSpPr/>
          <p:nvPr/>
        </p:nvGrpSpPr>
        <p:grpSpPr bwMode="gray">
          <a:xfrm>
            <a:off x="5722840" y="1465538"/>
            <a:ext cx="2819444" cy="1648575"/>
            <a:chOff x="4638744" y="1513375"/>
            <a:chExt cx="1742118" cy="1648575"/>
          </a:xfrm>
        </p:grpSpPr>
        <p:sp>
          <p:nvSpPr>
            <p:cNvPr id="19" name="Text Box 2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4730616" y="1513375"/>
              <a:ext cx="1650246" cy="81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lvl="0"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>
                  <a:solidFill>
                    <a:srgbClr val="1D4940"/>
                  </a:solidFill>
                </a:rPr>
                <a:t>Реализация проекта строительства тепловых сетей на территории АГО от ТЭЦ-10 ПАО «Иркутскэнерго» </a:t>
              </a:r>
              <a:endParaRPr lang="en-GB" sz="1200" noProof="1"/>
            </a:p>
          </p:txBody>
        </p:sp>
        <p:sp>
          <p:nvSpPr>
            <p:cNvPr id="20" name="Line 26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638744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4" name="Gruppieren 53"/>
          <p:cNvGrpSpPr/>
          <p:nvPr/>
        </p:nvGrpSpPr>
        <p:grpSpPr bwMode="gray">
          <a:xfrm>
            <a:off x="2969909" y="1384984"/>
            <a:ext cx="2626434" cy="1770616"/>
            <a:chOff x="2552700" y="1391334"/>
            <a:chExt cx="1717101" cy="1770616"/>
          </a:xfrm>
        </p:grpSpPr>
        <p:sp>
          <p:nvSpPr>
            <p:cNvPr id="24" name="Text Box 23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714655" y="1391334"/>
              <a:ext cx="1555146" cy="1164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lvl="0"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Строительство </a:t>
              </a:r>
              <a:r>
                <a:rPr lang="ru-RU" sz="1200" noProof="1">
                  <a:solidFill>
                    <a:srgbClr val="1D4940"/>
                  </a:solidFill>
                </a:rPr>
                <a:t>водозаборного сооружения на Тойсукской площади и строительство водоводов для города Ангарска и сельских населенных пунктов АГО</a:t>
              </a:r>
              <a:endParaRPr lang="en-GB" sz="1200" noProof="1">
                <a:solidFill>
                  <a:srgbClr val="1D4940"/>
                </a:solidFill>
              </a:endParaRPr>
            </a:p>
          </p:txBody>
        </p:sp>
        <p:sp>
          <p:nvSpPr>
            <p:cNvPr id="22" name="Line 24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552700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6" name="Gruppieren 55"/>
          <p:cNvGrpSpPr/>
          <p:nvPr/>
        </p:nvGrpSpPr>
        <p:grpSpPr bwMode="gray">
          <a:xfrm>
            <a:off x="8524363" y="1461158"/>
            <a:ext cx="2022225" cy="1612550"/>
            <a:chOff x="6726238" y="1549400"/>
            <a:chExt cx="1734193" cy="1612550"/>
          </a:xfrm>
        </p:grpSpPr>
        <p:sp>
          <p:nvSpPr>
            <p:cNvPr id="34" name="Text Box 3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6727756" y="1549400"/>
              <a:ext cx="1732675" cy="30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endParaRPr lang="en-GB" sz="1300" noProof="1"/>
            </a:p>
          </p:txBody>
        </p:sp>
        <p:sp>
          <p:nvSpPr>
            <p:cNvPr id="35" name="Line 36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6726238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7" name="Gruppieren 56"/>
          <p:cNvGrpSpPr/>
          <p:nvPr/>
        </p:nvGrpSpPr>
        <p:grpSpPr bwMode="gray">
          <a:xfrm>
            <a:off x="406259" y="3934515"/>
            <a:ext cx="2624769" cy="1481497"/>
            <a:chOff x="525810" y="4133285"/>
            <a:chExt cx="1893707" cy="1682556"/>
          </a:xfrm>
        </p:grpSpPr>
        <p:sp>
          <p:nvSpPr>
            <p:cNvPr id="25" name="Line 27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409825" y="4187066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Text Box 2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25810" y="4133285"/>
              <a:ext cx="1893707" cy="162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/>
                <a:t>Реализация </a:t>
              </a:r>
              <a:r>
                <a:rPr lang="ru-RU" sz="1200" noProof="1"/>
                <a:t>государственных и муниципальных программ по обеспечению жильем молодых </a:t>
              </a:r>
              <a:r>
                <a:rPr lang="ru-RU" sz="1200" noProof="1" smtClean="0"/>
                <a:t>специалистов, комплексная </a:t>
              </a:r>
              <a:r>
                <a:rPr lang="ru-RU" sz="1200" noProof="1"/>
                <a:t>застройка в сельских </a:t>
              </a:r>
              <a:r>
                <a:rPr lang="ru-RU" sz="1200" noProof="1" smtClean="0"/>
                <a:t>территориях</a:t>
              </a:r>
              <a:endParaRPr lang="ru-RU" sz="1200" noProof="1"/>
            </a:p>
            <a:p>
              <a:pPr algn="r" eaLnBrk="0" hangingPunct="0">
                <a:lnSpc>
                  <a:spcPct val="95000"/>
                </a:lnSpc>
                <a:spcAft>
                  <a:spcPts val="800"/>
                </a:spcAft>
              </a:pPr>
              <a:r>
                <a:rPr lang="en-GB" sz="1300" noProof="1" smtClean="0"/>
                <a:t>. </a:t>
              </a:r>
              <a:endParaRPr lang="en-GB" sz="1300" noProof="1"/>
            </a:p>
          </p:txBody>
        </p:sp>
      </p:grpSp>
      <p:grpSp>
        <p:nvGrpSpPr>
          <p:cNvPr id="58" name="Gruppieren 57"/>
          <p:cNvGrpSpPr/>
          <p:nvPr/>
        </p:nvGrpSpPr>
        <p:grpSpPr bwMode="gray">
          <a:xfrm>
            <a:off x="3196829" y="3809717"/>
            <a:ext cx="2526009" cy="1516995"/>
            <a:chOff x="2942403" y="4187066"/>
            <a:chExt cx="1570673" cy="1628775"/>
          </a:xfrm>
        </p:grpSpPr>
        <p:sp>
          <p:nvSpPr>
            <p:cNvPr id="27" name="Line 29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495800" y="4187066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Text Box 30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942403" y="4371903"/>
              <a:ext cx="1570673" cy="873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Ликвидация </a:t>
              </a:r>
              <a:r>
                <a:rPr lang="ru-RU" sz="1200" noProof="1">
                  <a:solidFill>
                    <a:srgbClr val="1D4940"/>
                  </a:solidFill>
                </a:rPr>
                <a:t>ветхого и аварийного фонда, проведение работ по сейсмоусилению МКД серии 1-335с </a:t>
              </a:r>
              <a:endParaRPr lang="en-GB" sz="1200" noProof="1"/>
            </a:p>
          </p:txBody>
        </p:sp>
      </p:grpSp>
      <p:grpSp>
        <p:nvGrpSpPr>
          <p:cNvPr id="59" name="Gruppieren 58"/>
          <p:cNvGrpSpPr/>
          <p:nvPr/>
        </p:nvGrpSpPr>
        <p:grpSpPr bwMode="gray">
          <a:xfrm>
            <a:off x="5972012" y="3674457"/>
            <a:ext cx="2704445" cy="1698522"/>
            <a:chOff x="4263456" y="3584553"/>
            <a:chExt cx="2390153" cy="1628775"/>
          </a:xfrm>
        </p:grpSpPr>
        <p:sp>
          <p:nvSpPr>
            <p:cNvPr id="30" name="Line 3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6532040" y="3584553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Text Box 3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4263456" y="3795227"/>
              <a:ext cx="2390153" cy="1116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Развитие </a:t>
              </a:r>
              <a:r>
                <a:rPr lang="ru-RU" sz="1200" noProof="1">
                  <a:solidFill>
                    <a:srgbClr val="1D4940"/>
                  </a:solidFill>
                </a:rPr>
                <a:t>предприятий полимерного, нефтегазохимического, фармацевтического, машиностроительного, строительного </a:t>
              </a:r>
              <a:r>
                <a:rPr lang="ru-RU" sz="1200" noProof="1" smtClean="0">
                  <a:solidFill>
                    <a:srgbClr val="1D4940"/>
                  </a:solidFill>
                </a:rPr>
                <a:t>кластеров</a:t>
              </a:r>
              <a:endParaRPr lang="en-GB" sz="1200" noProof="1">
                <a:solidFill>
                  <a:srgbClr val="1D4940"/>
                </a:solidFill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 bwMode="gray">
          <a:xfrm>
            <a:off x="489443" y="1355008"/>
            <a:ext cx="2404758" cy="1800592"/>
            <a:chOff x="487363" y="1361358"/>
            <a:chExt cx="1755024" cy="1800592"/>
          </a:xfrm>
        </p:grpSpPr>
        <p:sp>
          <p:nvSpPr>
            <p:cNvPr id="45" name="Text Box 5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26512" y="1361358"/>
              <a:ext cx="1715875" cy="1193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800"/>
                </a:spcAft>
              </a:pPr>
              <a:r>
                <a:rPr lang="ru-RU" sz="1200" noProof="1" smtClean="0"/>
                <a:t>Строительство </a:t>
              </a:r>
              <a:r>
                <a:rPr lang="ru-RU" sz="1200" noProof="1"/>
                <a:t>магистрального газопровода «Ковыкта - Саянск - Иркутск</a:t>
              </a:r>
              <a:r>
                <a:rPr lang="ru-RU" sz="1200" noProof="1" smtClean="0"/>
                <a:t>», </a:t>
              </a:r>
              <a:r>
                <a:rPr lang="ru-RU" sz="1200" noProof="1"/>
                <a:t>газификация сельских населенных пунктов </a:t>
              </a:r>
              <a:r>
                <a:rPr lang="ru-RU" sz="1200" noProof="1" smtClean="0"/>
                <a:t>АГО</a:t>
              </a:r>
              <a:endParaRPr lang="en-GB" sz="1200" noProof="1"/>
            </a:p>
          </p:txBody>
        </p:sp>
        <p:sp>
          <p:nvSpPr>
            <p:cNvPr id="52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87363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1" y="2501483"/>
            <a:ext cx="2356689" cy="143303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12" y="2557017"/>
            <a:ext cx="2234372" cy="13706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62" y="2548442"/>
            <a:ext cx="2361390" cy="13457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7" y="5113156"/>
            <a:ext cx="2250329" cy="1428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64" y="5129715"/>
            <a:ext cx="2351688" cy="1395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46" y="5105815"/>
            <a:ext cx="2236399" cy="1428451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430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2937345" cy="18720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33057"/>
            <a:ext cx="1322258" cy="83406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Крупные флагманские проекты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2" y="888442"/>
            <a:ext cx="4217404" cy="314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30468"/>
            <a:ext cx="2901858" cy="244827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10" y="4619810"/>
            <a:ext cx="3292894" cy="1836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716017" y="908720"/>
            <a:ext cx="1937694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808000"/>
                </a:solidFill>
              </a:rPr>
              <a:t>Развитие туристско-рекреационной сферы - развитие городской среды отдыха, продвижение ангарских культурных и спортивных брендов, проведение конкурсов, фестивалей</a:t>
            </a:r>
            <a:endParaRPr lang="ru-RU" sz="1200" dirty="0">
              <a:solidFill>
                <a:srgbClr val="808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37337" y="3596256"/>
            <a:ext cx="1630189" cy="1041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На базе парка 10-летия г. Ангарска, реализуется проект создания современного парка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69402" y="4653136"/>
            <a:ext cx="2426734" cy="183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Концепция парка включает: зону аттракционов и игровых площадок,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спортивную зону,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зону </a:t>
            </a:r>
            <a:r>
              <a:rPr lang="ru-RU" sz="1200" dirty="0">
                <a:solidFill>
                  <a:schemeClr val="tx1"/>
                </a:solidFill>
              </a:rPr>
              <a:t>культурно-развлекательных </a:t>
            </a:r>
            <a:r>
              <a:rPr lang="ru-RU" sz="1200" dirty="0" smtClean="0">
                <a:solidFill>
                  <a:schemeClr val="tx1"/>
                </a:solidFill>
              </a:rPr>
              <a:t>мероприятий,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зону </a:t>
            </a:r>
            <a:r>
              <a:rPr lang="ru-RU" sz="1200" dirty="0">
                <a:solidFill>
                  <a:schemeClr val="tx1"/>
                </a:solidFill>
              </a:rPr>
              <a:t>общественного </a:t>
            </a:r>
            <a:r>
              <a:rPr lang="ru-RU" sz="1200" dirty="0" smtClean="0">
                <a:solidFill>
                  <a:schemeClr val="tx1"/>
                </a:solidFill>
              </a:rPr>
              <a:t>питания, ботанический </a:t>
            </a:r>
            <a:r>
              <a:rPr lang="ru-RU" sz="1200" dirty="0">
                <a:solidFill>
                  <a:schemeClr val="tx1"/>
                </a:solidFill>
              </a:rPr>
              <a:t>сад и </a:t>
            </a:r>
            <a:r>
              <a:rPr lang="ru-RU" sz="1200" dirty="0" smtClean="0">
                <a:solidFill>
                  <a:schemeClr val="tx1"/>
                </a:solidFill>
              </a:rPr>
              <a:t>зоопарк, строительство набережной «Китойский проспект»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1" y="836712"/>
            <a:ext cx="2413815" cy="2759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5" name="Группа 14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1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487363" y="980728"/>
            <a:ext cx="8496300" cy="336244"/>
          </a:xfrm>
        </p:spPr>
        <p:txBody>
          <a:bodyPr/>
          <a:lstStyle/>
          <a:p>
            <a:r>
              <a:rPr lang="ru-RU" sz="1600" dirty="0" smtClean="0">
                <a:solidFill>
                  <a:srgbClr val="808000"/>
                </a:solidFill>
              </a:rPr>
              <a:t>Проекты в области ВЭД и социальной сферы:</a:t>
            </a:r>
            <a:endParaRPr lang="ru-RU" sz="1600" dirty="0">
              <a:solidFill>
                <a:srgbClr val="808000"/>
              </a:solidFill>
            </a:endParaRPr>
          </a:p>
          <a:p>
            <a:endParaRPr lang="de-DE" sz="1200" noProof="1" smtClean="0">
              <a:solidFill>
                <a:srgbClr val="808000"/>
              </a:solidFill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>
            <a:noAutofit/>
          </a:bodyPr>
          <a:lstStyle/>
          <a:p>
            <a:r>
              <a:rPr lang="ru-RU" sz="2400" noProof="1" smtClean="0"/>
              <a:t>Основные </a:t>
            </a:r>
            <a:r>
              <a:rPr lang="ru-RU" sz="2400" noProof="1"/>
              <a:t>проекты</a:t>
            </a:r>
            <a:endParaRPr lang="de-DE" sz="2400" b="0" noProof="1" smtClean="0"/>
          </a:p>
        </p:txBody>
      </p:sp>
      <p:grpSp>
        <p:nvGrpSpPr>
          <p:cNvPr id="55" name="Gruppieren 54"/>
          <p:cNvGrpSpPr/>
          <p:nvPr/>
        </p:nvGrpSpPr>
        <p:grpSpPr bwMode="gray">
          <a:xfrm>
            <a:off x="5722841" y="1339286"/>
            <a:ext cx="2919235" cy="1774827"/>
            <a:chOff x="4638744" y="1387123"/>
            <a:chExt cx="1803778" cy="1774827"/>
          </a:xfrm>
        </p:grpSpPr>
        <p:sp>
          <p:nvSpPr>
            <p:cNvPr id="19" name="Text Box 2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4792276" y="1387123"/>
              <a:ext cx="1650246" cy="1241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lvl="0"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Создание </a:t>
              </a:r>
              <a:r>
                <a:rPr lang="ru-RU" sz="1200" noProof="1">
                  <a:solidFill>
                    <a:srgbClr val="1D4940"/>
                  </a:solidFill>
                </a:rPr>
                <a:t>городского молодежного информационного центра и молодежной медиа-студии, современного Центра активной молодежи. </a:t>
              </a:r>
            </a:p>
            <a:p>
              <a:pPr lvl="0" eaLnBrk="0" hangingPunct="0">
                <a:lnSpc>
                  <a:spcPct val="95000"/>
                </a:lnSpc>
                <a:spcAft>
                  <a:spcPts val="600"/>
                </a:spcAft>
              </a:pPr>
              <a:endParaRPr lang="en-GB" sz="1200" noProof="1"/>
            </a:p>
          </p:txBody>
        </p:sp>
        <p:sp>
          <p:nvSpPr>
            <p:cNvPr id="20" name="Line 26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638744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4" name="Gruppieren 53"/>
          <p:cNvGrpSpPr/>
          <p:nvPr/>
        </p:nvGrpSpPr>
        <p:grpSpPr bwMode="gray">
          <a:xfrm>
            <a:off x="2920960" y="1321959"/>
            <a:ext cx="2703570" cy="1770616"/>
            <a:chOff x="2552700" y="1391334"/>
            <a:chExt cx="1767531" cy="1770616"/>
          </a:xfrm>
        </p:grpSpPr>
        <p:sp>
          <p:nvSpPr>
            <p:cNvPr id="24" name="Text Box 23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714655" y="1391334"/>
              <a:ext cx="1605576" cy="637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lvl="0"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Строительство дошкольных и школьных образовательных учреждений на территрии АГО</a:t>
              </a:r>
              <a:endParaRPr lang="en-GB" sz="1200" noProof="1">
                <a:solidFill>
                  <a:srgbClr val="1D4940"/>
                </a:solidFill>
              </a:endParaRPr>
            </a:p>
          </p:txBody>
        </p:sp>
        <p:sp>
          <p:nvSpPr>
            <p:cNvPr id="22" name="Line 24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552700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6" name="Gruppieren 55"/>
          <p:cNvGrpSpPr/>
          <p:nvPr/>
        </p:nvGrpSpPr>
        <p:grpSpPr bwMode="gray">
          <a:xfrm>
            <a:off x="8524363" y="1461158"/>
            <a:ext cx="2022225" cy="1612550"/>
            <a:chOff x="6726238" y="1549400"/>
            <a:chExt cx="1734193" cy="1612550"/>
          </a:xfrm>
        </p:grpSpPr>
        <p:sp>
          <p:nvSpPr>
            <p:cNvPr id="34" name="Text Box 3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6727756" y="1549400"/>
              <a:ext cx="1732675" cy="301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endParaRPr lang="en-GB" sz="1300" noProof="1"/>
            </a:p>
          </p:txBody>
        </p:sp>
        <p:sp>
          <p:nvSpPr>
            <p:cNvPr id="35" name="Line 36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6726238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57" name="Gruppieren 56"/>
          <p:cNvGrpSpPr/>
          <p:nvPr/>
        </p:nvGrpSpPr>
        <p:grpSpPr bwMode="gray">
          <a:xfrm>
            <a:off x="564315" y="3981870"/>
            <a:ext cx="2458017" cy="1434143"/>
            <a:chOff x="639843" y="4187066"/>
            <a:chExt cx="1773400" cy="1628775"/>
          </a:xfrm>
        </p:grpSpPr>
        <p:sp>
          <p:nvSpPr>
            <p:cNvPr id="25" name="Line 27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2409825" y="4187066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Text Box 28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639843" y="4241252"/>
              <a:ext cx="1773400" cy="724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/>
                <a:t>Модернизация </a:t>
              </a:r>
              <a:r>
                <a:rPr lang="ru-RU" sz="1200" noProof="1" smtClean="0"/>
                <a:t>лыжно-биатлонного </a:t>
              </a:r>
              <a:r>
                <a:rPr lang="ru-RU" sz="1200" noProof="1"/>
                <a:t>комплекса «Ангарский» </a:t>
              </a:r>
              <a:endParaRPr lang="en-GB" sz="1300" noProof="1"/>
            </a:p>
          </p:txBody>
        </p:sp>
      </p:grpSp>
      <p:grpSp>
        <p:nvGrpSpPr>
          <p:cNvPr id="58" name="Gruppieren 57"/>
          <p:cNvGrpSpPr/>
          <p:nvPr/>
        </p:nvGrpSpPr>
        <p:grpSpPr bwMode="gray">
          <a:xfrm>
            <a:off x="3193712" y="3993365"/>
            <a:ext cx="2511449" cy="1516995"/>
            <a:chOff x="2940464" y="4384246"/>
            <a:chExt cx="1561619" cy="1628775"/>
          </a:xfrm>
        </p:grpSpPr>
        <p:sp>
          <p:nvSpPr>
            <p:cNvPr id="27" name="Line 29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502083" y="4384246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Text Box 30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2940464" y="4423132"/>
              <a:ext cx="1504950" cy="684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Строительство </a:t>
              </a:r>
              <a:r>
                <a:rPr lang="ru-RU" sz="1200" noProof="1">
                  <a:solidFill>
                    <a:srgbClr val="1D4940"/>
                  </a:solidFill>
                </a:rPr>
                <a:t>Дворца бракосочетания в городе Ангарске</a:t>
              </a:r>
              <a:endParaRPr lang="en-GB" sz="1200" noProof="1"/>
            </a:p>
          </p:txBody>
        </p:sp>
      </p:grpSp>
      <p:grpSp>
        <p:nvGrpSpPr>
          <p:cNvPr id="59" name="Gruppieren 58"/>
          <p:cNvGrpSpPr/>
          <p:nvPr/>
        </p:nvGrpSpPr>
        <p:grpSpPr bwMode="gray">
          <a:xfrm>
            <a:off x="6024042" y="3921959"/>
            <a:ext cx="2527779" cy="1698522"/>
            <a:chOff x="4298022" y="3584553"/>
            <a:chExt cx="2234018" cy="1628775"/>
          </a:xfrm>
        </p:grpSpPr>
        <p:sp>
          <p:nvSpPr>
            <p:cNvPr id="30" name="Line 31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6532040" y="3584553"/>
              <a:ext cx="0" cy="162877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Text Box 32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4298022" y="3709273"/>
              <a:ext cx="2107747" cy="44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600"/>
                </a:spcAft>
              </a:pPr>
              <a:r>
                <a:rPr lang="ru-RU" sz="1200" noProof="1" smtClean="0">
                  <a:solidFill>
                    <a:srgbClr val="1D4940"/>
                  </a:solidFill>
                </a:rPr>
                <a:t>Разработка бренда Ангарского городского округа</a:t>
              </a:r>
              <a:endParaRPr lang="en-GB" sz="1200" noProof="1">
                <a:solidFill>
                  <a:srgbClr val="1D4940"/>
                </a:solidFill>
              </a:endParaRPr>
            </a:p>
          </p:txBody>
        </p:sp>
      </p:grpSp>
      <p:grpSp>
        <p:nvGrpSpPr>
          <p:cNvPr id="53" name="Gruppieren 52"/>
          <p:cNvGrpSpPr/>
          <p:nvPr/>
        </p:nvGrpSpPr>
        <p:grpSpPr bwMode="gray">
          <a:xfrm>
            <a:off x="489443" y="1355008"/>
            <a:ext cx="2404758" cy="1800592"/>
            <a:chOff x="487363" y="1361358"/>
            <a:chExt cx="1755024" cy="1800592"/>
          </a:xfrm>
        </p:grpSpPr>
        <p:sp>
          <p:nvSpPr>
            <p:cNvPr id="45" name="Text Box 55" descr="© INSCALE GmbH, 26.05.2010&#10;http://www.presentationload.com/"/>
            <p:cNvSpPr txBox="1">
              <a:spLocks noChangeArrowheads="1"/>
            </p:cNvSpPr>
            <p:nvPr/>
          </p:nvSpPr>
          <p:spPr bwMode="gray">
            <a:xfrm>
              <a:off x="526512" y="1361358"/>
              <a:ext cx="1715875" cy="81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108000" tIns="64800" rIns="126000">
              <a:spAutoFit/>
            </a:bodyPr>
            <a:lstStyle/>
            <a:p>
              <a:pPr eaLnBrk="0" hangingPunct="0">
                <a:lnSpc>
                  <a:spcPct val="95000"/>
                </a:lnSpc>
                <a:spcAft>
                  <a:spcPts val="800"/>
                </a:spcAft>
              </a:pPr>
              <a:r>
                <a:rPr lang="ru-RU" sz="1200" noProof="1" smtClean="0"/>
                <a:t>Развитие </a:t>
              </a:r>
              <a:r>
                <a:rPr lang="ru-RU" sz="1200" noProof="1"/>
                <a:t>внешнеэкономических связей со странами </a:t>
              </a:r>
              <a:r>
                <a:rPr lang="ru-RU" sz="1200" noProof="1" smtClean="0"/>
                <a:t>Азиатско-Тихоокеанского </a:t>
              </a:r>
              <a:r>
                <a:rPr lang="ru-RU" sz="1200" noProof="1"/>
                <a:t>региона</a:t>
              </a:r>
              <a:endParaRPr lang="en-GB" sz="1200" noProof="1"/>
            </a:p>
          </p:txBody>
        </p:sp>
        <p:sp>
          <p:nvSpPr>
            <p:cNvPr id="52" name="Line 19" descr="© INSCALE GmbH, 26.05.2010&#10;http://www.presentationload.com/"/>
            <p:cNvSpPr>
              <a:spLocks noChangeShapeType="1"/>
            </p:cNvSpPr>
            <p:nvPr/>
          </p:nvSpPr>
          <p:spPr bwMode="gray">
            <a:xfrm flipV="1">
              <a:off x="487363" y="1655141"/>
              <a:ext cx="0" cy="1506809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68" y="2395853"/>
            <a:ext cx="2331621" cy="1586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40" y="4771220"/>
            <a:ext cx="2508691" cy="1682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8" y="4771220"/>
            <a:ext cx="2360848" cy="17225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407" y="4751861"/>
            <a:ext cx="2361233" cy="17014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08" y="2402195"/>
            <a:ext cx="2321193" cy="1579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6" t="9081" b="7462"/>
          <a:stretch/>
        </p:blipFill>
        <p:spPr bwMode="auto">
          <a:xfrm>
            <a:off x="5901407" y="2402195"/>
            <a:ext cx="2361233" cy="159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44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0" y="2017714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z="2000" noProof="1"/>
              <a:t>Этапы реализации Стратегии СЭР АГО</a:t>
            </a:r>
            <a:endParaRPr lang="de-DE" sz="2000" b="0" noProof="1" smtClean="0"/>
          </a:p>
        </p:txBody>
      </p:sp>
      <p:sp>
        <p:nvSpPr>
          <p:cNvPr id="29" name="_h2"/>
          <p:cNvSpPr>
            <a:spLocks noGrp="1"/>
          </p:cNvSpPr>
          <p:nvPr>
            <p:ph type="body" sz="quarter" idx="13"/>
          </p:nvPr>
        </p:nvSpPr>
        <p:spPr bwMode="gray">
          <a:xfrm>
            <a:off x="539486" y="1087443"/>
            <a:ext cx="8496300" cy="336244"/>
          </a:xfrm>
        </p:spPr>
        <p:txBody>
          <a:bodyPr/>
          <a:lstStyle/>
          <a:p>
            <a:r>
              <a:rPr lang="ru-RU" sz="1600" dirty="0">
                <a:solidFill>
                  <a:srgbClr val="808000"/>
                </a:solidFill>
              </a:rPr>
              <a:t>Весь период реализации Стратегии разделен на три этапа:</a:t>
            </a:r>
            <a:endParaRPr lang="de-DE" sz="1600" noProof="1">
              <a:solidFill>
                <a:srgbClr val="808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568916" y="1659462"/>
            <a:ext cx="8497092" cy="4249738"/>
            <a:chOff x="323850" y="1552575"/>
            <a:chExt cx="8497092" cy="4249738"/>
          </a:xfrm>
          <a:effectLst>
            <a:outerShdw blurRad="228600" dir="18900000" sy="23000" kx="-1200000" algn="bl" rotWithShape="0">
              <a:prstClr val="black">
                <a:alpha val="20000"/>
              </a:prstClr>
            </a:outerShdw>
            <a:reflection blurRad="177800" stA="23000" endPos="38500" dist="101600" dir="5400000" sy="-100000" algn="bl" rotWithShape="0"/>
          </a:effectLst>
        </p:grpSpPr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23850" y="1552575"/>
              <a:ext cx="8497092" cy="4249738"/>
            </a:xfrm>
            <a:prstGeom prst="homePlate">
              <a:avLst>
                <a:gd name="adj" fmla="val 20359"/>
              </a:avLst>
            </a:prstGeom>
            <a:solidFill>
              <a:srgbClr val="FFFFFF"/>
            </a:solidFill>
            <a:ln w="12700" algn="ctr">
              <a:solidFill>
                <a:srgbClr val="DDDDDD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marL="190500" indent="-190500">
                <a:lnSpc>
                  <a:spcPct val="95000"/>
                </a:lnSpc>
                <a:spcAft>
                  <a:spcPct val="40000"/>
                </a:spcAft>
                <a:buClr>
                  <a:srgbClr val="FFFFFF"/>
                </a:buClr>
                <a:defRPr/>
              </a:pPr>
              <a:endParaRPr lang="de-DE" sz="2000" b="1" noProof="1">
                <a:solidFill>
                  <a:srgbClr val="000000"/>
                </a:solidFill>
              </a:endParaRPr>
            </a:p>
          </p:txBody>
        </p:sp>
        <p:sp>
          <p:nvSpPr>
            <p:cNvPr id="15" name="Eingekerbter Richtungspfeil 14"/>
            <p:cNvSpPr/>
            <p:nvPr/>
          </p:nvSpPr>
          <p:spPr bwMode="gray">
            <a:xfrm>
              <a:off x="2946793" y="1654629"/>
              <a:ext cx="3191554" cy="4031959"/>
            </a:xfrm>
            <a:prstGeom prst="chevron">
              <a:avLst>
                <a:gd name="adj" fmla="val 2523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r>
                <a:rPr lang="ru-RU" sz="1200" noProof="1"/>
                <a:t>Период реализации </a:t>
              </a:r>
              <a:endParaRPr lang="ru-RU" sz="1200" noProof="1" smtClean="0"/>
            </a:p>
            <a:p>
              <a:r>
                <a:rPr lang="ru-RU" sz="1200" noProof="1" smtClean="0"/>
                <a:t>на территории</a:t>
              </a:r>
            </a:p>
            <a:p>
              <a:r>
                <a:rPr lang="ru-RU" sz="1200" noProof="1" smtClean="0"/>
                <a:t>Ангарского городского</a:t>
              </a:r>
            </a:p>
            <a:p>
              <a:r>
                <a:rPr lang="ru-RU" sz="1200" noProof="1" smtClean="0"/>
                <a:t>округа крупных</a:t>
              </a:r>
            </a:p>
            <a:p>
              <a:r>
                <a:rPr lang="ru-RU" sz="1200" noProof="1" smtClean="0"/>
                <a:t>инвестиционных и </a:t>
              </a:r>
            </a:p>
            <a:p>
              <a:r>
                <a:rPr lang="ru-RU" sz="1200" noProof="1" smtClean="0"/>
                <a:t>инфраструктурных</a:t>
              </a:r>
            </a:p>
            <a:p>
              <a:r>
                <a:rPr lang="ru-RU" sz="1200" noProof="1" smtClean="0"/>
                <a:t>проектов</a:t>
              </a:r>
              <a:r>
                <a:rPr lang="ru-RU" sz="1200" noProof="1"/>
                <a:t>, </a:t>
              </a:r>
              <a:r>
                <a:rPr lang="ru-RU" sz="1200" noProof="1" smtClean="0"/>
                <a:t>прекращения оттока</a:t>
              </a:r>
            </a:p>
            <a:p>
              <a:r>
                <a:rPr lang="ru-RU" sz="1200" noProof="1" smtClean="0"/>
                <a:t>населения</a:t>
              </a:r>
              <a:r>
                <a:rPr lang="ru-RU" sz="1200" noProof="1"/>
                <a:t>, </a:t>
              </a:r>
              <a:r>
                <a:rPr lang="ru-RU" sz="1200" noProof="1" smtClean="0"/>
                <a:t>формирование</a:t>
              </a:r>
            </a:p>
            <a:p>
              <a:r>
                <a:rPr lang="ru-RU" sz="1200" noProof="1" smtClean="0"/>
                <a:t>института гражданского</a:t>
              </a:r>
            </a:p>
            <a:p>
              <a:r>
                <a:rPr lang="ru-RU" sz="1200" noProof="1" smtClean="0"/>
                <a:t>общества</a:t>
              </a:r>
              <a:endParaRPr lang="ru-RU" sz="1200" noProof="1"/>
            </a:p>
          </p:txBody>
        </p:sp>
        <p:sp>
          <p:nvSpPr>
            <p:cNvPr id="12" name="_color1"/>
            <p:cNvSpPr>
              <a:spLocks noChangeArrowheads="1"/>
            </p:cNvSpPr>
            <p:nvPr/>
          </p:nvSpPr>
          <p:spPr bwMode="gray">
            <a:xfrm>
              <a:off x="423516" y="1655792"/>
              <a:ext cx="3188335" cy="4030905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80000" tIns="0" rIns="144000" bIns="0" anchor="ctr"/>
            <a:lstStyle/>
            <a:p>
              <a:pPr eaLnBrk="0" hangingPunct="0">
                <a:lnSpc>
                  <a:spcPct val="95000"/>
                </a:lnSpc>
                <a:spcAft>
                  <a:spcPts val="800"/>
                </a:spcAft>
              </a:pPr>
              <a:r>
                <a:rPr lang="ru-RU" sz="1200" noProof="1"/>
                <a:t>Консолидация общества Ангарского городского округа для решения важнейших задач социально-экономического развития;</a:t>
              </a:r>
            </a:p>
            <a:p>
              <a:pPr eaLnBrk="0" hangingPunct="0">
                <a:lnSpc>
                  <a:spcPct val="95000"/>
                </a:lnSpc>
                <a:spcAft>
                  <a:spcPts val="800"/>
                </a:spcAft>
              </a:pPr>
              <a:r>
                <a:rPr lang="ru-RU" sz="1200" noProof="1"/>
                <a:t>Преодоление негативных последствий спада экономики в 2014-2016 годах и выход на прежние позиции по всем показателям социально-экономического </a:t>
              </a:r>
              <a:r>
                <a:rPr lang="ru-RU" sz="1200" noProof="1" smtClean="0"/>
                <a:t>развития</a:t>
              </a:r>
              <a:endParaRPr lang="ru-RU" sz="1200" noProof="1"/>
            </a:p>
          </p:txBody>
        </p:sp>
        <p:sp>
          <p:nvSpPr>
            <p:cNvPr id="16" name="Eingekerbter Richtungspfeil 15"/>
            <p:cNvSpPr/>
            <p:nvPr/>
          </p:nvSpPr>
          <p:spPr bwMode="gray">
            <a:xfrm>
              <a:off x="5490891" y="1654629"/>
              <a:ext cx="3191554" cy="4031959"/>
            </a:xfrm>
            <a:prstGeom prst="chevron">
              <a:avLst>
                <a:gd name="adj" fmla="val 2523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127000" dist="63500" dir="2700000" algn="ctr" rotWithShape="0">
                <a:schemeClr val="tx1"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r>
                <a:rPr lang="ru-RU" sz="1200" noProof="1" smtClean="0">
                  <a:solidFill>
                    <a:schemeClr val="bg1"/>
                  </a:solidFill>
                </a:rPr>
                <a:t>Укрепление </a:t>
              </a: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позиций </a:t>
              </a:r>
              <a:r>
                <a:rPr lang="ru-RU" sz="1200" noProof="1">
                  <a:solidFill>
                    <a:schemeClr val="bg1"/>
                  </a:solidFill>
                </a:rPr>
                <a:t>Ангарского </a:t>
              </a:r>
              <a:endParaRPr lang="ru-RU" sz="1200" noProof="1" smtClean="0">
                <a:solidFill>
                  <a:schemeClr val="bg1"/>
                </a:solidFill>
              </a:endParaRP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городского округа  </a:t>
              </a:r>
              <a:r>
                <a:rPr lang="ru-RU" sz="1200" noProof="1">
                  <a:solidFill>
                    <a:schemeClr val="bg1"/>
                  </a:solidFill>
                </a:rPr>
                <a:t>как </a:t>
              </a:r>
              <a:endParaRPr lang="ru-RU" sz="1200" noProof="1" smtClean="0">
                <a:solidFill>
                  <a:schemeClr val="bg1"/>
                </a:solidFill>
              </a:endParaRP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стабильно успешной </a:t>
              </a: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промышленной территории</a:t>
              </a:r>
              <a:r>
                <a:rPr lang="ru-RU" sz="1200" noProof="1">
                  <a:solidFill>
                    <a:schemeClr val="bg1"/>
                  </a:solidFill>
                </a:rPr>
                <a:t>, </a:t>
              </a:r>
              <a:endParaRPr lang="ru-RU" sz="1200" noProof="1" smtClean="0">
                <a:solidFill>
                  <a:schemeClr val="bg1"/>
                </a:solidFill>
              </a:endParaRP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с </a:t>
              </a:r>
              <a:r>
                <a:rPr lang="ru-RU" sz="1200" noProof="1">
                  <a:solidFill>
                    <a:schemeClr val="bg1"/>
                  </a:solidFill>
                </a:rPr>
                <a:t>постоянно </a:t>
              </a:r>
              <a:r>
                <a:rPr lang="ru-RU" sz="1200" noProof="1" smtClean="0">
                  <a:solidFill>
                    <a:schemeClr val="bg1"/>
                  </a:solidFill>
                </a:rPr>
                <a:t>проживающим </a:t>
              </a: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населением не </a:t>
              </a:r>
              <a:r>
                <a:rPr lang="ru-RU" sz="1200" noProof="1">
                  <a:solidFill>
                    <a:schemeClr val="bg1"/>
                  </a:solidFill>
                </a:rPr>
                <a:t>менее </a:t>
              </a:r>
              <a:endParaRPr lang="ru-RU" sz="1200" noProof="1" smtClean="0">
                <a:solidFill>
                  <a:schemeClr val="bg1"/>
                </a:solidFill>
              </a:endParaRP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231 </a:t>
              </a:r>
              <a:r>
                <a:rPr lang="ru-RU" sz="1200" noProof="1">
                  <a:solidFill>
                    <a:schemeClr val="bg1"/>
                  </a:solidFill>
                </a:rPr>
                <a:t>тыс. человек, </a:t>
              </a:r>
              <a:r>
                <a:rPr lang="ru-RU" sz="1200" noProof="1" smtClean="0">
                  <a:solidFill>
                    <a:schemeClr val="bg1"/>
                  </a:solidFill>
                </a:rPr>
                <a:t>в </a:t>
              </a:r>
              <a:r>
                <a:rPr lang="ru-RU" sz="1200" noProof="1">
                  <a:solidFill>
                    <a:schemeClr val="bg1"/>
                  </a:solidFill>
                </a:rPr>
                <a:t>т.ч. </a:t>
              </a:r>
              <a:r>
                <a:rPr lang="ru-RU" sz="1200" noProof="1" smtClean="0">
                  <a:solidFill>
                    <a:schemeClr val="bg1"/>
                  </a:solidFill>
                </a:rPr>
                <a:t>на</a:t>
              </a:r>
            </a:p>
            <a:p>
              <a:r>
                <a:rPr lang="ru-RU" sz="1200" noProof="1" smtClean="0">
                  <a:solidFill>
                    <a:schemeClr val="bg1"/>
                  </a:solidFill>
                </a:rPr>
                <a:t> </a:t>
              </a:r>
              <a:r>
                <a:rPr lang="ru-RU" sz="1200" noProof="1">
                  <a:solidFill>
                    <a:schemeClr val="bg1"/>
                  </a:solidFill>
                </a:rPr>
                <a:t>селе не менее 5</a:t>
              </a:r>
              <a:r>
                <a:rPr lang="ru-RU" sz="1200" noProof="1" smtClean="0">
                  <a:solidFill>
                    <a:schemeClr val="bg1"/>
                  </a:solidFill>
                </a:rPr>
                <a:t>%</a:t>
              </a:r>
              <a:endParaRPr lang="en-US" sz="1200" noProof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" name="Parallelogramm 2"/>
          <p:cNvSpPr/>
          <p:nvPr/>
        </p:nvSpPr>
        <p:spPr bwMode="auto">
          <a:xfrm flipH="1">
            <a:off x="3201486" y="1665191"/>
            <a:ext cx="2400551" cy="438103"/>
          </a:xfrm>
          <a:prstGeom prst="parallelogram">
            <a:avLst>
              <a:gd name="adj" fmla="val 38915"/>
            </a:avLst>
          </a:prstGeom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36000" tIns="72000" rIns="108000" bIns="72000" anchor="ctr"/>
          <a:lstStyle/>
          <a:p>
            <a:pPr defTabSz="801688" eaLnBrk="0" hangingPunct="0"/>
            <a:r>
              <a:rPr lang="de-DE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II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этап –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2021-2026 год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«Преображение»</a:t>
            </a:r>
          </a:p>
        </p:txBody>
      </p:sp>
      <p:sp>
        <p:nvSpPr>
          <p:cNvPr id="28" name="Parallelogramm 27"/>
          <p:cNvSpPr/>
          <p:nvPr/>
        </p:nvSpPr>
        <p:spPr bwMode="auto">
          <a:xfrm flipH="1">
            <a:off x="5796136" y="1719375"/>
            <a:ext cx="2400551" cy="438103"/>
          </a:xfrm>
          <a:prstGeom prst="parallelogram">
            <a:avLst>
              <a:gd name="adj" fmla="val 38915"/>
            </a:avLst>
          </a:prstGeom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36000" tIns="72000" rIns="108000" bIns="72000" anchor="ctr"/>
          <a:lstStyle/>
          <a:p>
            <a:pPr defTabSz="801688" eaLnBrk="0" hangingPunct="0"/>
            <a:r>
              <a:rPr lang="de-DE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III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этап – 2027-2030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год «Стабильность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»</a:t>
            </a:r>
          </a:p>
        </p:txBody>
      </p:sp>
      <p:sp>
        <p:nvSpPr>
          <p:cNvPr id="31" name="Freihandform 30"/>
          <p:cNvSpPr/>
          <p:nvPr/>
        </p:nvSpPr>
        <p:spPr bwMode="auto">
          <a:xfrm>
            <a:off x="650583" y="1659462"/>
            <a:ext cx="2449094" cy="4438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lIns="108000" tIns="72000" rIns="108000" bIns="72000" anchor="ctr"/>
          <a:lstStyle/>
          <a:p>
            <a:pPr defTabSz="801688" eaLnBrk="0" hangingPunct="0"/>
            <a:r>
              <a:rPr lang="de-DE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этап – 2017-2020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год «Объединение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609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" t="2399" r="5837" b="8049"/>
          <a:stretch/>
        </p:blipFill>
        <p:spPr>
          <a:xfrm>
            <a:off x="3614582" y="2519594"/>
            <a:ext cx="2231992" cy="2160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158578" y="1962052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300316"/>
            <a:ext cx="8497092" cy="616455"/>
          </a:xfrm>
        </p:spPr>
        <p:txBody>
          <a:bodyPr/>
          <a:lstStyle/>
          <a:p>
            <a:r>
              <a:rPr lang="ru-RU" sz="2000" dirty="0" smtClean="0"/>
              <a:t>Организация реализации Стратегии СЭР АГО</a:t>
            </a:r>
            <a:br>
              <a:rPr lang="ru-RU" sz="2000" dirty="0" smtClean="0"/>
            </a:br>
            <a:r>
              <a:rPr lang="ru-RU" sz="2000" dirty="0" smtClean="0"/>
              <a:t>Инструменты реализации</a:t>
            </a:r>
            <a:endParaRPr lang="de-DE" sz="2000" b="0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478251" y="1474313"/>
            <a:ext cx="8504654" cy="4250562"/>
            <a:chOff x="323850" y="1555749"/>
            <a:chExt cx="8504654" cy="4250562"/>
          </a:xfrm>
        </p:grpSpPr>
        <p:sp>
          <p:nvSpPr>
            <p:cNvPr id="18" name="Freeform 8"/>
            <p:cNvSpPr>
              <a:spLocks/>
            </p:cNvSpPr>
            <p:nvPr/>
          </p:nvSpPr>
          <p:spPr bwMode="gray">
            <a:xfrm flipH="1">
              <a:off x="323850" y="1555749"/>
              <a:ext cx="417693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144000" anchor="b" anchorCtr="0"/>
            <a:lstStyle/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План мероприятий по </a:t>
              </a:r>
            </a:p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реализации стратегии</a:t>
              </a:r>
            </a:p>
            <a:p>
              <a:pPr>
                <a:lnSpc>
                  <a:spcPct val="95000"/>
                </a:lnSpc>
              </a:pPr>
              <a:endParaRPr lang="de-DE" noProof="1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323850" y="3747602"/>
              <a:ext cx="4176930" cy="2058709"/>
            </a:xfrm>
            <a:custGeom>
              <a:avLst/>
              <a:gdLst/>
              <a:ahLst/>
              <a:cxnLst>
                <a:cxn ang="0">
                  <a:pos x="1300" y="0"/>
                </a:cxn>
                <a:cxn ang="0">
                  <a:pos x="0" y="0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453"/>
                </a:cxn>
                <a:cxn ang="0">
                  <a:pos x="1300" y="0"/>
                </a:cxn>
              </a:cxnLst>
              <a:rect l="0" t="0" r="r" b="b"/>
              <a:pathLst>
                <a:path w="1753" h="864">
                  <a:moveTo>
                    <a:pt x="13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453"/>
                    <a:pt x="1753" y="453"/>
                    <a:pt x="1753" y="453"/>
                  </a:cubicBezTo>
                  <a:cubicBezTo>
                    <a:pt x="1509" y="438"/>
                    <a:pt x="1314" y="243"/>
                    <a:pt x="1300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144000" anchor="t" anchorCtr="0"/>
            <a:lstStyle/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Оперативное обеспечение</a:t>
              </a:r>
            </a:p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полной и адекватной </a:t>
              </a:r>
            </a:p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информациии о ходе </a:t>
              </a:r>
            </a:p>
            <a:p>
              <a:pPr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реализации Стратегии</a:t>
              </a: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gray">
            <a:xfrm>
              <a:off x="4651574" y="3747602"/>
              <a:ext cx="4176930" cy="2058709"/>
            </a:xfrm>
            <a:custGeom>
              <a:avLst/>
              <a:gdLst/>
              <a:ahLst/>
              <a:cxnLst>
                <a:cxn ang="0">
                  <a:pos x="0" y="453"/>
                </a:cxn>
                <a:cxn ang="0">
                  <a:pos x="0" y="864"/>
                </a:cxn>
                <a:cxn ang="0">
                  <a:pos x="1753" y="864"/>
                </a:cxn>
                <a:cxn ang="0">
                  <a:pos x="1753" y="0"/>
                </a:cxn>
                <a:cxn ang="0">
                  <a:pos x="453" y="0"/>
                </a:cxn>
                <a:cxn ang="0">
                  <a:pos x="0" y="453"/>
                </a:cxn>
              </a:cxnLst>
              <a:rect l="0" t="0" r="r" b="b"/>
              <a:pathLst>
                <a:path w="1753" h="864">
                  <a:moveTo>
                    <a:pt x="0" y="453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1753" y="864"/>
                    <a:pt x="1753" y="864"/>
                    <a:pt x="1753" y="864"/>
                  </a:cubicBezTo>
                  <a:cubicBezTo>
                    <a:pt x="1753" y="0"/>
                    <a:pt x="1753" y="0"/>
                    <a:pt x="1753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39" y="243"/>
                    <a:pt x="244" y="438"/>
                    <a:pt x="0" y="453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144000" anchor="t" anchorCtr="0"/>
            <a:lstStyle/>
            <a:p>
              <a:pPr algn="r"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Корректировка Стратегии </a:t>
              </a:r>
            </a:p>
            <a:p>
              <a:pPr algn="r"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по мере необходимости</a:t>
              </a:r>
              <a:endParaRPr lang="en-US" noProof="1">
                <a:solidFill>
                  <a:srgbClr val="808000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gray">
            <a:xfrm>
              <a:off x="4644011" y="1555749"/>
              <a:ext cx="4176000" cy="2058709"/>
            </a:xfrm>
            <a:custGeom>
              <a:avLst/>
              <a:gdLst/>
              <a:ahLst/>
              <a:cxnLst/>
              <a:rect l="l" t="t" r="r" b="b"/>
              <a:pathLst>
                <a:path w="4176930" h="2058709">
                  <a:moveTo>
                    <a:pt x="0" y="0"/>
                  </a:moveTo>
                  <a:cubicBezTo>
                    <a:pt x="0" y="0"/>
                    <a:pt x="0" y="0"/>
                    <a:pt x="4176930" y="0"/>
                  </a:cubicBezTo>
                  <a:lnTo>
                    <a:pt x="4176930" y="2058709"/>
                  </a:lnTo>
                  <a:cubicBezTo>
                    <a:pt x="4176930" y="2058709"/>
                    <a:pt x="4176930" y="2058709"/>
                    <a:pt x="1079378" y="2058709"/>
                  </a:cubicBezTo>
                  <a:cubicBezTo>
                    <a:pt x="1078688" y="2046733"/>
                    <a:pt x="1077814" y="2034806"/>
                    <a:pt x="1075638" y="2023030"/>
                  </a:cubicBezTo>
                  <a:cubicBezTo>
                    <a:pt x="1075154" y="2002066"/>
                    <a:pt x="1073005" y="1981342"/>
                    <a:pt x="1069130" y="1960943"/>
                  </a:cubicBezTo>
                  <a:cubicBezTo>
                    <a:pt x="1068629" y="1954635"/>
                    <a:pt x="1067677" y="1948400"/>
                    <a:pt x="1066276" y="1942246"/>
                  </a:cubicBezTo>
                  <a:cubicBezTo>
                    <a:pt x="989069" y="1409541"/>
                    <a:pt x="545998" y="995728"/>
                    <a:pt x="0" y="963616"/>
                  </a:cubicBezTo>
                  <a:cubicBezTo>
                    <a:pt x="0" y="917052"/>
                    <a:pt x="0" y="732381"/>
                    <a:pt x="0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08000" tIns="72000" rIns="108000" bIns="144000" anchor="b" anchorCtr="0"/>
            <a:lstStyle/>
            <a:p>
              <a:pPr algn="r">
                <a:lnSpc>
                  <a:spcPct val="95000"/>
                </a:lnSpc>
              </a:pPr>
              <a:r>
                <a:rPr lang="ru-RU" noProof="1">
                  <a:solidFill>
                    <a:srgbClr val="808000"/>
                  </a:solidFill>
                </a:rPr>
                <a:t>Система взаимодействия всех документов стратегического планирования</a:t>
              </a:r>
              <a:endParaRPr lang="en-US" noProof="1">
                <a:solidFill>
                  <a:srgbClr val="808000"/>
                </a:solidFill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gray">
            <a:xfrm>
              <a:off x="323850" y="5445948"/>
              <a:ext cx="4169368" cy="360363"/>
            </a:xfrm>
            <a:prstGeom prst="rect">
              <a:avLst/>
            </a:prstGeom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108000" tIns="72000" rIns="108000" bIns="72000" anchor="ctr"/>
            <a:lstStyle/>
            <a:p>
              <a:pPr defTabSz="801688" eaLnBrk="0" hangingPunct="0">
                <a:lnSpc>
                  <a:spcPct val="85000"/>
                </a:lnSpc>
              </a:pPr>
              <a:r>
                <a:rPr lang="ru-RU" sz="20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Мониторинг 3</a:t>
              </a: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gray">
            <a:xfrm>
              <a:off x="4651574" y="5445948"/>
              <a:ext cx="4169368" cy="360363"/>
            </a:xfrm>
            <a:prstGeom prst="rect">
              <a:avLst/>
            </a:prstGeom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108000" tIns="72000" rIns="108000" bIns="72000" anchor="ctr"/>
            <a:lstStyle/>
            <a:p>
              <a:pPr defTabSz="801688" eaLnBrk="0" hangingPunct="0">
                <a:lnSpc>
                  <a:spcPct val="85000"/>
                </a:lnSpc>
              </a:pPr>
              <a:r>
                <a:rPr lang="ru-RU" sz="2000" b="1" noProof="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Комплексная </a:t>
              </a:r>
              <a:r>
                <a:rPr lang="ru-RU" sz="20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корректировка  </a:t>
              </a:r>
              <a:r>
                <a:rPr lang="ru-RU" sz="2000" b="1" noProof="1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4</a:t>
              </a:r>
              <a:endParaRPr lang="ru-RU" sz="2000" b="1" noProof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gray">
            <a:xfrm>
              <a:off x="4651574" y="1555749"/>
              <a:ext cx="4169368" cy="360363"/>
            </a:xfrm>
            <a:prstGeom prst="rect">
              <a:avLst/>
            </a:prstGeom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108000" tIns="72000" rIns="108000" bIns="72000" anchor="ctr"/>
            <a:lstStyle/>
            <a:p>
              <a:pPr defTabSz="801688" eaLnBrk="0" hangingPunct="0">
                <a:lnSpc>
                  <a:spcPct val="85000"/>
                </a:lnSpc>
              </a:pPr>
              <a:r>
                <a:rPr lang="ru-RU" sz="20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Муниципальные программы 2</a:t>
              </a: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gray">
            <a:xfrm>
              <a:off x="323850" y="1555749"/>
              <a:ext cx="4169368" cy="360363"/>
            </a:xfrm>
            <a:prstGeom prst="rect">
              <a:avLst/>
            </a:prstGeom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lIns="108000" tIns="72000" rIns="108000" bIns="72000" anchor="ctr"/>
            <a:lstStyle/>
            <a:p>
              <a:pPr defTabSz="801688" eaLnBrk="0" hangingPunct="0">
                <a:lnSpc>
                  <a:spcPct val="85000"/>
                </a:lnSpc>
              </a:pPr>
              <a:r>
                <a:rPr lang="ru-RU" sz="2000" b="1" noProof="1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Arial" charset="0"/>
                </a:rPr>
                <a:t>План мероприятий 1 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010498" y="2923597"/>
            <a:ext cx="144016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457200" algn="ctr"/>
            <a:r>
              <a:rPr lang="ru-RU" sz="2000" noProof="1" smtClean="0"/>
              <a:t>2017-2030</a:t>
            </a:r>
            <a:endParaRPr lang="ru-RU" altLang="ru-RU" sz="2000" dirty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3851920" y="410093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Ангарск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7913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h1"/>
          <p:cNvSpPr txBox="1">
            <a:spLocks noChangeArrowheads="1"/>
          </p:cNvSpPr>
          <p:nvPr/>
        </p:nvSpPr>
        <p:spPr bwMode="gray">
          <a:xfrm>
            <a:off x="323528" y="260648"/>
            <a:ext cx="8497092" cy="6164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000" kern="0" dirty="0" smtClean="0"/>
              <a:t>Организация реализации Стратегии СЭР АГО</a:t>
            </a:r>
            <a:br>
              <a:rPr lang="ru-RU" sz="2000" kern="0" dirty="0" smtClean="0"/>
            </a:br>
            <a:r>
              <a:rPr lang="ru-RU" sz="2000" kern="0" dirty="0" smtClean="0"/>
              <a:t>Ресурсы реализации</a:t>
            </a:r>
            <a:endParaRPr lang="de-DE" sz="2000" kern="0" dirty="0" smtClean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37595081"/>
              </p:ext>
            </p:extLst>
          </p:nvPr>
        </p:nvGraphicFramePr>
        <p:xfrm>
          <a:off x="539552" y="1459495"/>
          <a:ext cx="6984776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8" y="6165304"/>
            <a:ext cx="8676457" cy="8367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65842"/>
            <a:ext cx="1080120" cy="70649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344074"/>
            <a:ext cx="1152276" cy="834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27" y="4240452"/>
            <a:ext cx="1152276" cy="7209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19" y="3305716"/>
            <a:ext cx="1174693" cy="66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gray">
          <a:xfrm>
            <a:off x="-50573" y="2339801"/>
            <a:ext cx="9143999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3" name="_h1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z="2000" noProof="1" smtClean="0"/>
              <a:t>Ожидаемые результаты Стратегии СЭР АГО</a:t>
            </a:r>
            <a:endParaRPr lang="de-DE" sz="2000" noProof="1" smtClean="0"/>
          </a:p>
        </p:txBody>
      </p:sp>
      <p:sp>
        <p:nvSpPr>
          <p:cNvPr id="22" name="Полилиния 21"/>
          <p:cNvSpPr/>
          <p:nvPr/>
        </p:nvSpPr>
        <p:spPr>
          <a:xfrm>
            <a:off x="461394" y="2206305"/>
            <a:ext cx="8682606" cy="4664278"/>
          </a:xfrm>
          <a:custGeom>
            <a:avLst/>
            <a:gdLst>
              <a:gd name="connsiteX0" fmla="*/ 75501 w 8682606"/>
              <a:gd name="connsiteY0" fmla="*/ 16778 h 4664278"/>
              <a:gd name="connsiteX1" fmla="*/ 4110606 w 8682606"/>
              <a:gd name="connsiteY1" fmla="*/ 0 h 4664278"/>
              <a:gd name="connsiteX2" fmla="*/ 4127384 w 8682606"/>
              <a:gd name="connsiteY2" fmla="*/ 184557 h 4664278"/>
              <a:gd name="connsiteX3" fmla="*/ 3489821 w 8682606"/>
              <a:gd name="connsiteY3" fmla="*/ 645952 h 4664278"/>
              <a:gd name="connsiteX4" fmla="*/ 2365696 w 8682606"/>
              <a:gd name="connsiteY4" fmla="*/ 1778466 h 4664278"/>
              <a:gd name="connsiteX5" fmla="*/ 2835479 w 8682606"/>
              <a:gd name="connsiteY5" fmla="*/ 2231471 h 4664278"/>
              <a:gd name="connsiteX6" fmla="*/ 2449586 w 8682606"/>
              <a:gd name="connsiteY6" fmla="*/ 2676088 h 4664278"/>
              <a:gd name="connsiteX7" fmla="*/ 2801923 w 8682606"/>
              <a:gd name="connsiteY7" fmla="*/ 2919368 h 4664278"/>
              <a:gd name="connsiteX8" fmla="*/ 3254929 w 8682606"/>
              <a:gd name="connsiteY8" fmla="*/ 2718033 h 4664278"/>
              <a:gd name="connsiteX9" fmla="*/ 5159230 w 8682606"/>
              <a:gd name="connsiteY9" fmla="*/ 4655889 h 4664278"/>
              <a:gd name="connsiteX10" fmla="*/ 5603846 w 8682606"/>
              <a:gd name="connsiteY10" fmla="*/ 4253218 h 4664278"/>
              <a:gd name="connsiteX11" fmla="*/ 5931017 w 8682606"/>
              <a:gd name="connsiteY11" fmla="*/ 4488110 h 4664278"/>
              <a:gd name="connsiteX12" fmla="*/ 6375634 w 8682606"/>
              <a:gd name="connsiteY12" fmla="*/ 4261607 h 4664278"/>
              <a:gd name="connsiteX13" fmla="*/ 6308522 w 8682606"/>
              <a:gd name="connsiteY13" fmla="*/ 4110605 h 4664278"/>
              <a:gd name="connsiteX14" fmla="*/ 6157520 w 8682606"/>
              <a:gd name="connsiteY14" fmla="*/ 3833768 h 4664278"/>
              <a:gd name="connsiteX15" fmla="*/ 6241410 w 8682606"/>
              <a:gd name="connsiteY15" fmla="*/ 3565321 h 4664278"/>
              <a:gd name="connsiteX16" fmla="*/ 7784984 w 8682606"/>
              <a:gd name="connsiteY16" fmla="*/ 2567031 h 4664278"/>
              <a:gd name="connsiteX17" fmla="*/ 7290034 w 8682606"/>
              <a:gd name="connsiteY17" fmla="*/ 2894201 h 4664278"/>
              <a:gd name="connsiteX18" fmla="*/ 8682606 w 8682606"/>
              <a:gd name="connsiteY18" fmla="*/ 1484851 h 4664278"/>
              <a:gd name="connsiteX19" fmla="*/ 8632272 w 8682606"/>
              <a:gd name="connsiteY19" fmla="*/ 4664278 h 4664278"/>
              <a:gd name="connsiteX20" fmla="*/ 0 w 8682606"/>
              <a:gd name="connsiteY20" fmla="*/ 4639112 h 4664278"/>
              <a:gd name="connsiteX21" fmla="*/ 75501 w 8682606"/>
              <a:gd name="connsiteY21" fmla="*/ 16778 h 466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682606" h="4664278">
                <a:moveTo>
                  <a:pt x="75501" y="16778"/>
                </a:moveTo>
                <a:lnTo>
                  <a:pt x="4110606" y="0"/>
                </a:lnTo>
                <a:lnTo>
                  <a:pt x="4127384" y="184557"/>
                </a:lnTo>
                <a:lnTo>
                  <a:pt x="3489821" y="645952"/>
                </a:lnTo>
                <a:lnTo>
                  <a:pt x="2365696" y="1778466"/>
                </a:lnTo>
                <a:lnTo>
                  <a:pt x="2835479" y="2231471"/>
                </a:lnTo>
                <a:lnTo>
                  <a:pt x="2449586" y="2676088"/>
                </a:lnTo>
                <a:lnTo>
                  <a:pt x="2801923" y="2919368"/>
                </a:lnTo>
                <a:lnTo>
                  <a:pt x="3254929" y="2718033"/>
                </a:lnTo>
                <a:lnTo>
                  <a:pt x="5159230" y="4655889"/>
                </a:lnTo>
                <a:lnTo>
                  <a:pt x="5603846" y="4253218"/>
                </a:lnTo>
                <a:lnTo>
                  <a:pt x="5931017" y="4488110"/>
                </a:lnTo>
                <a:lnTo>
                  <a:pt x="6375634" y="4261607"/>
                </a:lnTo>
                <a:lnTo>
                  <a:pt x="6308522" y="4110605"/>
                </a:lnTo>
                <a:lnTo>
                  <a:pt x="6157520" y="3833768"/>
                </a:lnTo>
                <a:lnTo>
                  <a:pt x="6241410" y="3565321"/>
                </a:lnTo>
                <a:lnTo>
                  <a:pt x="7784984" y="2567031"/>
                </a:lnTo>
                <a:lnTo>
                  <a:pt x="7290034" y="2894201"/>
                </a:lnTo>
                <a:lnTo>
                  <a:pt x="8682606" y="1484851"/>
                </a:lnTo>
                <a:lnTo>
                  <a:pt x="8632272" y="4664278"/>
                </a:lnTo>
                <a:lnTo>
                  <a:pt x="0" y="4639112"/>
                </a:lnTo>
                <a:lnTo>
                  <a:pt x="75501" y="16778"/>
                </a:lnTo>
                <a:close/>
              </a:path>
            </a:pathLst>
          </a:cu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" y="1742450"/>
            <a:ext cx="9144000" cy="51435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grpSp>
        <p:nvGrpSpPr>
          <p:cNvPr id="2" name="Gruppieren 1"/>
          <p:cNvGrpSpPr/>
          <p:nvPr/>
        </p:nvGrpSpPr>
        <p:grpSpPr>
          <a:xfrm>
            <a:off x="2196851" y="1008728"/>
            <a:ext cx="6659524" cy="5926416"/>
            <a:chOff x="3141364" y="47282"/>
            <a:chExt cx="6659524" cy="5926416"/>
          </a:xfrm>
          <a:effectLst>
            <a:outerShdw blurRad="215900" dir="18900000" sy="23000" kx="-1200000" algn="bl" rotWithShape="0">
              <a:prstClr val="black">
                <a:alpha val="19000"/>
              </a:prstClr>
            </a:outerShdw>
          </a:effectLst>
        </p:grpSpPr>
        <p:sp>
          <p:nvSpPr>
            <p:cNvPr id="20" name="_color1"/>
            <p:cNvSpPr>
              <a:spLocks/>
            </p:cNvSpPr>
            <p:nvPr/>
          </p:nvSpPr>
          <p:spPr bwMode="gray">
            <a:xfrm rot="18900000">
              <a:off x="6616268" y="1582562"/>
              <a:ext cx="3184620" cy="2414089"/>
            </a:xfrm>
            <a:custGeom>
              <a:avLst/>
              <a:gdLst/>
              <a:ahLst/>
              <a:cxnLst>
                <a:cxn ang="0">
                  <a:pos x="447" y="448"/>
                </a:cxn>
                <a:cxn ang="0">
                  <a:pos x="891" y="448"/>
                </a:cxn>
                <a:cxn ang="0">
                  <a:pos x="891" y="448"/>
                </a:cxn>
                <a:cxn ang="0">
                  <a:pos x="893" y="448"/>
                </a:cxn>
                <a:cxn ang="0">
                  <a:pos x="975" y="366"/>
                </a:cxn>
                <a:cxn ang="0">
                  <a:pos x="951" y="308"/>
                </a:cxn>
                <a:cxn ang="0">
                  <a:pos x="920" y="201"/>
                </a:cxn>
                <a:cxn ang="0">
                  <a:pos x="1121" y="0"/>
                </a:cxn>
                <a:cxn ang="0">
                  <a:pos x="1323" y="201"/>
                </a:cxn>
                <a:cxn ang="0">
                  <a:pos x="1289" y="312"/>
                </a:cxn>
                <a:cxn ang="0">
                  <a:pos x="1270" y="366"/>
                </a:cxn>
                <a:cxn ang="0">
                  <a:pos x="1335" y="446"/>
                </a:cxn>
                <a:cxn ang="0">
                  <a:pos x="1352" y="448"/>
                </a:cxn>
                <a:cxn ang="0">
                  <a:pos x="1798" y="448"/>
                </a:cxn>
                <a:cxn ang="0">
                  <a:pos x="1798" y="894"/>
                </a:cxn>
                <a:cxn ang="0">
                  <a:pos x="1798" y="894"/>
                </a:cxn>
                <a:cxn ang="0">
                  <a:pos x="1798" y="895"/>
                </a:cxn>
                <a:cxn ang="0">
                  <a:pos x="1799" y="908"/>
                </a:cxn>
                <a:cxn ang="0">
                  <a:pos x="1880" y="977"/>
                </a:cxn>
                <a:cxn ang="0">
                  <a:pos x="1938" y="953"/>
                </a:cxn>
                <a:cxn ang="0">
                  <a:pos x="2044" y="923"/>
                </a:cxn>
                <a:cxn ang="0">
                  <a:pos x="2245" y="1124"/>
                </a:cxn>
                <a:cxn ang="0">
                  <a:pos x="2044" y="1325"/>
                </a:cxn>
                <a:cxn ang="0">
                  <a:pos x="1933" y="1292"/>
                </a:cxn>
                <a:cxn ang="0">
                  <a:pos x="1880" y="1272"/>
                </a:cxn>
                <a:cxn ang="0">
                  <a:pos x="1799" y="1338"/>
                </a:cxn>
                <a:cxn ang="0">
                  <a:pos x="1799" y="1341"/>
                </a:cxn>
                <a:cxn ang="0">
                  <a:pos x="1798" y="1354"/>
                </a:cxn>
                <a:cxn ang="0">
                  <a:pos x="1798" y="1800"/>
                </a:cxn>
                <a:cxn ang="0">
                  <a:pos x="1352" y="1800"/>
                </a:cxn>
                <a:cxn ang="0">
                  <a:pos x="1335" y="1799"/>
                </a:cxn>
                <a:cxn ang="0">
                  <a:pos x="1270" y="1718"/>
                </a:cxn>
                <a:cxn ang="0">
                  <a:pos x="1290" y="1665"/>
                </a:cxn>
                <a:cxn ang="0">
                  <a:pos x="1323" y="1554"/>
                </a:cxn>
                <a:cxn ang="0">
                  <a:pos x="1122" y="1352"/>
                </a:cxn>
                <a:cxn ang="0">
                  <a:pos x="920" y="1554"/>
                </a:cxn>
                <a:cxn ang="0">
                  <a:pos x="951" y="1660"/>
                </a:cxn>
                <a:cxn ang="0">
                  <a:pos x="975" y="1718"/>
                </a:cxn>
                <a:cxn ang="0">
                  <a:pos x="893" y="1800"/>
                </a:cxn>
                <a:cxn ang="0">
                  <a:pos x="891" y="1800"/>
                </a:cxn>
                <a:cxn ang="0">
                  <a:pos x="891" y="1800"/>
                </a:cxn>
                <a:cxn ang="0">
                  <a:pos x="447" y="1800"/>
                </a:cxn>
                <a:cxn ang="0">
                  <a:pos x="447" y="1354"/>
                </a:cxn>
                <a:cxn ang="0">
                  <a:pos x="447" y="1354"/>
                </a:cxn>
                <a:cxn ang="0">
                  <a:pos x="447" y="1353"/>
                </a:cxn>
                <a:cxn ang="0">
                  <a:pos x="365" y="1271"/>
                </a:cxn>
                <a:cxn ang="0">
                  <a:pos x="307" y="1295"/>
                </a:cxn>
                <a:cxn ang="0">
                  <a:pos x="201" y="1325"/>
                </a:cxn>
                <a:cxn ang="0">
                  <a:pos x="0" y="1124"/>
                </a:cxn>
                <a:cxn ang="0">
                  <a:pos x="201" y="923"/>
                </a:cxn>
                <a:cxn ang="0">
                  <a:pos x="312" y="956"/>
                </a:cxn>
                <a:cxn ang="0">
                  <a:pos x="365" y="976"/>
                </a:cxn>
                <a:cxn ang="0">
                  <a:pos x="446" y="910"/>
                </a:cxn>
                <a:cxn ang="0">
                  <a:pos x="447" y="894"/>
                </a:cxn>
                <a:cxn ang="0">
                  <a:pos x="447" y="448"/>
                </a:cxn>
              </a:cxnLst>
              <a:rect l="0" t="0" r="r" b="b"/>
              <a:pathLst>
                <a:path w="2245" h="1800">
                  <a:moveTo>
                    <a:pt x="447" y="448"/>
                  </a:moveTo>
                  <a:cubicBezTo>
                    <a:pt x="891" y="448"/>
                    <a:pt x="891" y="448"/>
                    <a:pt x="891" y="448"/>
                  </a:cubicBezTo>
                  <a:cubicBezTo>
                    <a:pt x="891" y="448"/>
                    <a:pt x="891" y="448"/>
                    <a:pt x="891" y="448"/>
                  </a:cubicBezTo>
                  <a:cubicBezTo>
                    <a:pt x="892" y="448"/>
                    <a:pt x="892" y="448"/>
                    <a:pt x="893" y="448"/>
                  </a:cubicBezTo>
                  <a:cubicBezTo>
                    <a:pt x="938" y="448"/>
                    <a:pt x="975" y="411"/>
                    <a:pt x="975" y="366"/>
                  </a:cubicBezTo>
                  <a:cubicBezTo>
                    <a:pt x="975" y="343"/>
                    <a:pt x="965" y="322"/>
                    <a:pt x="951" y="308"/>
                  </a:cubicBezTo>
                  <a:cubicBezTo>
                    <a:pt x="931" y="277"/>
                    <a:pt x="920" y="240"/>
                    <a:pt x="920" y="201"/>
                  </a:cubicBezTo>
                  <a:cubicBezTo>
                    <a:pt x="920" y="90"/>
                    <a:pt x="1010" y="0"/>
                    <a:pt x="1121" y="0"/>
                  </a:cubicBezTo>
                  <a:cubicBezTo>
                    <a:pt x="1233" y="0"/>
                    <a:pt x="1323" y="90"/>
                    <a:pt x="1323" y="201"/>
                  </a:cubicBezTo>
                  <a:cubicBezTo>
                    <a:pt x="1323" y="242"/>
                    <a:pt x="1311" y="280"/>
                    <a:pt x="1289" y="312"/>
                  </a:cubicBezTo>
                  <a:cubicBezTo>
                    <a:pt x="1277" y="326"/>
                    <a:pt x="1270" y="345"/>
                    <a:pt x="1270" y="366"/>
                  </a:cubicBezTo>
                  <a:cubicBezTo>
                    <a:pt x="1270" y="405"/>
                    <a:pt x="1298" y="439"/>
                    <a:pt x="1335" y="446"/>
                  </a:cubicBezTo>
                  <a:cubicBezTo>
                    <a:pt x="1341" y="447"/>
                    <a:pt x="1346" y="448"/>
                    <a:pt x="1352" y="448"/>
                  </a:cubicBezTo>
                  <a:cubicBezTo>
                    <a:pt x="1798" y="448"/>
                    <a:pt x="1798" y="448"/>
                    <a:pt x="1798" y="448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4"/>
                    <a:pt x="1798" y="894"/>
                  </a:cubicBezTo>
                  <a:cubicBezTo>
                    <a:pt x="1798" y="894"/>
                    <a:pt x="1798" y="895"/>
                    <a:pt x="1798" y="895"/>
                  </a:cubicBezTo>
                  <a:cubicBezTo>
                    <a:pt x="1798" y="900"/>
                    <a:pt x="1798" y="904"/>
                    <a:pt x="1799" y="908"/>
                  </a:cubicBezTo>
                  <a:cubicBezTo>
                    <a:pt x="1805" y="947"/>
                    <a:pt x="1839" y="977"/>
                    <a:pt x="1880" y="977"/>
                  </a:cubicBezTo>
                  <a:cubicBezTo>
                    <a:pt x="1902" y="977"/>
                    <a:pt x="1923" y="968"/>
                    <a:pt x="1938" y="953"/>
                  </a:cubicBezTo>
                  <a:cubicBezTo>
                    <a:pt x="1969" y="934"/>
                    <a:pt x="2005" y="923"/>
                    <a:pt x="2044" y="923"/>
                  </a:cubicBezTo>
                  <a:cubicBezTo>
                    <a:pt x="2155" y="923"/>
                    <a:pt x="2245" y="1013"/>
                    <a:pt x="2245" y="1124"/>
                  </a:cubicBezTo>
                  <a:cubicBezTo>
                    <a:pt x="2245" y="1235"/>
                    <a:pt x="2155" y="1325"/>
                    <a:pt x="2044" y="1325"/>
                  </a:cubicBezTo>
                  <a:cubicBezTo>
                    <a:pt x="2003" y="1325"/>
                    <a:pt x="1965" y="1313"/>
                    <a:pt x="1933" y="1292"/>
                  </a:cubicBezTo>
                  <a:cubicBezTo>
                    <a:pt x="1919" y="1280"/>
                    <a:pt x="1900" y="1272"/>
                    <a:pt x="1880" y="1272"/>
                  </a:cubicBezTo>
                  <a:cubicBezTo>
                    <a:pt x="1840" y="1272"/>
                    <a:pt x="1807" y="1300"/>
                    <a:pt x="1799" y="1338"/>
                  </a:cubicBezTo>
                  <a:cubicBezTo>
                    <a:pt x="1799" y="1339"/>
                    <a:pt x="1799" y="1340"/>
                    <a:pt x="1799" y="1341"/>
                  </a:cubicBezTo>
                  <a:cubicBezTo>
                    <a:pt x="1798" y="1345"/>
                    <a:pt x="1798" y="1350"/>
                    <a:pt x="1798" y="1354"/>
                  </a:cubicBezTo>
                  <a:cubicBezTo>
                    <a:pt x="1798" y="1800"/>
                    <a:pt x="1798" y="1800"/>
                    <a:pt x="1798" y="1800"/>
                  </a:cubicBezTo>
                  <a:cubicBezTo>
                    <a:pt x="1352" y="1800"/>
                    <a:pt x="1352" y="1800"/>
                    <a:pt x="1352" y="1800"/>
                  </a:cubicBezTo>
                  <a:cubicBezTo>
                    <a:pt x="1346" y="1800"/>
                    <a:pt x="1341" y="1800"/>
                    <a:pt x="1335" y="1799"/>
                  </a:cubicBezTo>
                  <a:cubicBezTo>
                    <a:pt x="1298" y="1791"/>
                    <a:pt x="1270" y="1758"/>
                    <a:pt x="1270" y="1718"/>
                  </a:cubicBezTo>
                  <a:cubicBezTo>
                    <a:pt x="1270" y="1698"/>
                    <a:pt x="1277" y="1679"/>
                    <a:pt x="1290" y="1665"/>
                  </a:cubicBezTo>
                  <a:cubicBezTo>
                    <a:pt x="1311" y="1633"/>
                    <a:pt x="1323" y="1595"/>
                    <a:pt x="1323" y="1554"/>
                  </a:cubicBezTo>
                  <a:cubicBezTo>
                    <a:pt x="1323" y="1443"/>
                    <a:pt x="1233" y="1352"/>
                    <a:pt x="1122" y="1352"/>
                  </a:cubicBezTo>
                  <a:cubicBezTo>
                    <a:pt x="1010" y="1352"/>
                    <a:pt x="920" y="1443"/>
                    <a:pt x="920" y="1554"/>
                  </a:cubicBezTo>
                  <a:cubicBezTo>
                    <a:pt x="920" y="1593"/>
                    <a:pt x="931" y="1629"/>
                    <a:pt x="951" y="1660"/>
                  </a:cubicBezTo>
                  <a:cubicBezTo>
                    <a:pt x="965" y="1675"/>
                    <a:pt x="975" y="1695"/>
                    <a:pt x="975" y="1718"/>
                  </a:cubicBezTo>
                  <a:cubicBezTo>
                    <a:pt x="975" y="1763"/>
                    <a:pt x="938" y="1800"/>
                    <a:pt x="893" y="1800"/>
                  </a:cubicBezTo>
                  <a:cubicBezTo>
                    <a:pt x="892" y="1800"/>
                    <a:pt x="892" y="1800"/>
                    <a:pt x="891" y="1800"/>
                  </a:cubicBezTo>
                  <a:cubicBezTo>
                    <a:pt x="891" y="1800"/>
                    <a:pt x="891" y="1800"/>
                    <a:pt x="891" y="1800"/>
                  </a:cubicBezTo>
                  <a:cubicBezTo>
                    <a:pt x="447" y="1800"/>
                    <a:pt x="447" y="1800"/>
                    <a:pt x="447" y="1800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4"/>
                    <a:pt x="447" y="1354"/>
                  </a:cubicBezTo>
                  <a:cubicBezTo>
                    <a:pt x="447" y="1354"/>
                    <a:pt x="447" y="1353"/>
                    <a:pt x="447" y="1353"/>
                  </a:cubicBezTo>
                  <a:cubicBezTo>
                    <a:pt x="447" y="1308"/>
                    <a:pt x="411" y="1271"/>
                    <a:pt x="365" y="1271"/>
                  </a:cubicBezTo>
                  <a:cubicBezTo>
                    <a:pt x="343" y="1271"/>
                    <a:pt x="322" y="1280"/>
                    <a:pt x="307" y="1295"/>
                  </a:cubicBezTo>
                  <a:cubicBezTo>
                    <a:pt x="276" y="1314"/>
                    <a:pt x="240" y="1325"/>
                    <a:pt x="201" y="1325"/>
                  </a:cubicBezTo>
                  <a:cubicBezTo>
                    <a:pt x="90" y="1325"/>
                    <a:pt x="0" y="1235"/>
                    <a:pt x="0" y="1124"/>
                  </a:cubicBezTo>
                  <a:cubicBezTo>
                    <a:pt x="0" y="1013"/>
                    <a:pt x="90" y="923"/>
                    <a:pt x="201" y="923"/>
                  </a:cubicBezTo>
                  <a:cubicBezTo>
                    <a:pt x="242" y="923"/>
                    <a:pt x="280" y="935"/>
                    <a:pt x="312" y="956"/>
                  </a:cubicBezTo>
                  <a:cubicBezTo>
                    <a:pt x="326" y="968"/>
                    <a:pt x="345" y="976"/>
                    <a:pt x="365" y="976"/>
                  </a:cubicBezTo>
                  <a:cubicBezTo>
                    <a:pt x="405" y="976"/>
                    <a:pt x="438" y="948"/>
                    <a:pt x="446" y="910"/>
                  </a:cubicBezTo>
                  <a:cubicBezTo>
                    <a:pt x="447" y="905"/>
                    <a:pt x="447" y="899"/>
                    <a:pt x="447" y="894"/>
                  </a:cubicBezTo>
                  <a:lnTo>
                    <a:pt x="447" y="44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artDeco"/>
              <a:contourClr>
                <a:srgbClr val="FFFFFF"/>
              </a:contourClr>
            </a:sp3d>
          </p:spPr>
          <p:txBody>
            <a:bodyPr lIns="0" tIns="18000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ru-RU" sz="1200" b="1" dirty="0" smtClean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dirty="0" smtClean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Лидирующие позиции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dirty="0" smtClean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</a:t>
              </a:r>
              <a:r>
                <a:rPr lang="ru-RU" sz="1200" b="1" dirty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в </a:t>
              </a:r>
              <a:r>
                <a:rPr lang="ru-RU" sz="1200" b="1" dirty="0" smtClean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рейтинге муниципальных </a:t>
              </a:r>
            </a:p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200" b="1" dirty="0" smtClean="0"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образований</a:t>
              </a:r>
              <a:endParaRPr lang="de-DE" sz="1200" b="1" dirty="0"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9" name="_color1"/>
            <p:cNvSpPr>
              <a:spLocks/>
            </p:cNvSpPr>
            <p:nvPr/>
          </p:nvSpPr>
          <p:spPr bwMode="gray">
            <a:xfrm rot="18900000">
              <a:off x="5556355" y="47282"/>
              <a:ext cx="2093847" cy="2405293"/>
            </a:xfrm>
            <a:custGeom>
              <a:avLst/>
              <a:gdLst/>
              <a:ahLst/>
              <a:cxnLst>
                <a:cxn ang="0">
                  <a:pos x="0" y="1798"/>
                </a:cxn>
                <a:cxn ang="0">
                  <a:pos x="446" y="1798"/>
                </a:cxn>
                <a:cxn ang="0">
                  <a:pos x="446" y="1798"/>
                </a:cxn>
                <a:cxn ang="0">
                  <a:pos x="448" y="1798"/>
                </a:cxn>
                <a:cxn ang="0">
                  <a:pos x="530" y="1716"/>
                </a:cxn>
                <a:cxn ang="0">
                  <a:pos x="506" y="1658"/>
                </a:cxn>
                <a:cxn ang="0">
                  <a:pos x="475" y="1551"/>
                </a:cxn>
                <a:cxn ang="0">
                  <a:pos x="676" y="1350"/>
                </a:cxn>
                <a:cxn ang="0">
                  <a:pos x="878" y="1551"/>
                </a:cxn>
                <a:cxn ang="0">
                  <a:pos x="844" y="1662"/>
                </a:cxn>
                <a:cxn ang="0">
                  <a:pos x="825" y="1716"/>
                </a:cxn>
                <a:cxn ang="0">
                  <a:pos x="890" y="1796"/>
                </a:cxn>
                <a:cxn ang="0">
                  <a:pos x="907" y="1798"/>
                </a:cxn>
                <a:cxn ang="0">
                  <a:pos x="1353" y="1798"/>
                </a:cxn>
                <a:cxn ang="0">
                  <a:pos x="1353" y="1354"/>
                </a:cxn>
                <a:cxn ang="0">
                  <a:pos x="1353" y="1354"/>
                </a:cxn>
                <a:cxn ang="0">
                  <a:pos x="1353" y="1352"/>
                </a:cxn>
                <a:cxn ang="0">
                  <a:pos x="1271" y="1270"/>
                </a:cxn>
                <a:cxn ang="0">
                  <a:pos x="1213" y="1294"/>
                </a:cxn>
                <a:cxn ang="0">
                  <a:pos x="1106" y="1325"/>
                </a:cxn>
                <a:cxn ang="0">
                  <a:pos x="905" y="1123"/>
                </a:cxn>
                <a:cxn ang="0">
                  <a:pos x="1106" y="922"/>
                </a:cxn>
                <a:cxn ang="0">
                  <a:pos x="1217" y="955"/>
                </a:cxn>
                <a:cxn ang="0">
                  <a:pos x="1271" y="975"/>
                </a:cxn>
                <a:cxn ang="0">
                  <a:pos x="1351" y="910"/>
                </a:cxn>
                <a:cxn ang="0">
                  <a:pos x="1353" y="893"/>
                </a:cxn>
                <a:cxn ang="0">
                  <a:pos x="1353" y="447"/>
                </a:cxn>
                <a:cxn ang="0">
                  <a:pos x="907" y="447"/>
                </a:cxn>
                <a:cxn ang="0">
                  <a:pos x="893" y="446"/>
                </a:cxn>
                <a:cxn ang="0">
                  <a:pos x="890" y="446"/>
                </a:cxn>
                <a:cxn ang="0">
                  <a:pos x="825" y="365"/>
                </a:cxn>
                <a:cxn ang="0">
                  <a:pos x="844" y="312"/>
                </a:cxn>
                <a:cxn ang="0">
                  <a:pos x="878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6" y="307"/>
                </a:cxn>
                <a:cxn ang="0">
                  <a:pos x="530" y="365"/>
                </a:cxn>
                <a:cxn ang="0">
                  <a:pos x="461" y="446"/>
                </a:cxn>
                <a:cxn ang="0">
                  <a:pos x="448" y="447"/>
                </a:cxn>
                <a:cxn ang="0">
                  <a:pos x="446" y="447"/>
                </a:cxn>
                <a:cxn ang="0">
                  <a:pos x="446" y="447"/>
                </a:cxn>
                <a:cxn ang="0">
                  <a:pos x="0" y="447"/>
                </a:cxn>
                <a:cxn ang="0">
                  <a:pos x="0" y="891"/>
                </a:cxn>
                <a:cxn ang="0">
                  <a:pos x="0" y="891"/>
                </a:cxn>
                <a:cxn ang="0">
                  <a:pos x="0" y="892"/>
                </a:cxn>
                <a:cxn ang="0">
                  <a:pos x="82" y="975"/>
                </a:cxn>
                <a:cxn ang="0">
                  <a:pos x="140" y="950"/>
                </a:cxn>
                <a:cxn ang="0">
                  <a:pos x="247" y="920"/>
                </a:cxn>
                <a:cxn ang="0">
                  <a:pos x="448" y="1121"/>
                </a:cxn>
                <a:cxn ang="0">
                  <a:pos x="247" y="1323"/>
                </a:cxn>
                <a:cxn ang="0">
                  <a:pos x="136" y="1289"/>
                </a:cxn>
                <a:cxn ang="0">
                  <a:pos x="82" y="1269"/>
                </a:cxn>
                <a:cxn ang="0">
                  <a:pos x="2" y="1335"/>
                </a:cxn>
                <a:cxn ang="0">
                  <a:pos x="0" y="1352"/>
                </a:cxn>
                <a:cxn ang="0">
                  <a:pos x="0" y="1798"/>
                </a:cxn>
              </a:cxnLst>
              <a:rect l="0" t="0" r="r" b="b"/>
              <a:pathLst>
                <a:path w="1353" h="1798">
                  <a:moveTo>
                    <a:pt x="0" y="1798"/>
                  </a:moveTo>
                  <a:cubicBezTo>
                    <a:pt x="446" y="1798"/>
                    <a:pt x="446" y="1798"/>
                    <a:pt x="446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47" y="1798"/>
                    <a:pt x="447" y="1798"/>
                    <a:pt x="448" y="1798"/>
                  </a:cubicBezTo>
                  <a:cubicBezTo>
                    <a:pt x="493" y="1798"/>
                    <a:pt x="530" y="1761"/>
                    <a:pt x="530" y="1716"/>
                  </a:cubicBezTo>
                  <a:cubicBezTo>
                    <a:pt x="530" y="1693"/>
                    <a:pt x="520" y="1672"/>
                    <a:pt x="506" y="1658"/>
                  </a:cubicBezTo>
                  <a:cubicBezTo>
                    <a:pt x="486" y="1627"/>
                    <a:pt x="475" y="1590"/>
                    <a:pt x="475" y="1551"/>
                  </a:cubicBezTo>
                  <a:cubicBezTo>
                    <a:pt x="475" y="1440"/>
                    <a:pt x="565" y="1350"/>
                    <a:pt x="676" y="1350"/>
                  </a:cubicBezTo>
                  <a:cubicBezTo>
                    <a:pt x="788" y="1350"/>
                    <a:pt x="878" y="1440"/>
                    <a:pt x="878" y="1551"/>
                  </a:cubicBezTo>
                  <a:cubicBezTo>
                    <a:pt x="878" y="1592"/>
                    <a:pt x="866" y="1630"/>
                    <a:pt x="844" y="1662"/>
                  </a:cubicBezTo>
                  <a:cubicBezTo>
                    <a:pt x="832" y="1676"/>
                    <a:pt x="825" y="1695"/>
                    <a:pt x="825" y="1716"/>
                  </a:cubicBezTo>
                  <a:cubicBezTo>
                    <a:pt x="825" y="1755"/>
                    <a:pt x="853" y="1789"/>
                    <a:pt x="890" y="1796"/>
                  </a:cubicBezTo>
                  <a:cubicBezTo>
                    <a:pt x="896" y="1797"/>
                    <a:pt x="901" y="1798"/>
                    <a:pt x="907" y="1798"/>
                  </a:cubicBezTo>
                  <a:cubicBezTo>
                    <a:pt x="1353" y="1798"/>
                    <a:pt x="1353" y="1798"/>
                    <a:pt x="1353" y="1798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4"/>
                    <a:pt x="1353" y="1354"/>
                    <a:pt x="1353" y="1354"/>
                  </a:cubicBezTo>
                  <a:cubicBezTo>
                    <a:pt x="1353" y="1353"/>
                    <a:pt x="1353" y="1353"/>
                    <a:pt x="1353" y="1352"/>
                  </a:cubicBezTo>
                  <a:cubicBezTo>
                    <a:pt x="1353" y="1307"/>
                    <a:pt x="1316" y="1270"/>
                    <a:pt x="1271" y="1270"/>
                  </a:cubicBezTo>
                  <a:cubicBezTo>
                    <a:pt x="1248" y="1270"/>
                    <a:pt x="1228" y="1280"/>
                    <a:pt x="1213" y="1294"/>
                  </a:cubicBezTo>
                  <a:cubicBezTo>
                    <a:pt x="1182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3"/>
                  </a:cubicBezTo>
                  <a:cubicBezTo>
                    <a:pt x="905" y="1012"/>
                    <a:pt x="995" y="922"/>
                    <a:pt x="1106" y="922"/>
                  </a:cubicBezTo>
                  <a:cubicBezTo>
                    <a:pt x="1147" y="922"/>
                    <a:pt x="1185" y="934"/>
                    <a:pt x="1217" y="955"/>
                  </a:cubicBezTo>
                  <a:cubicBezTo>
                    <a:pt x="1232" y="968"/>
                    <a:pt x="1250" y="975"/>
                    <a:pt x="1271" y="975"/>
                  </a:cubicBezTo>
                  <a:cubicBezTo>
                    <a:pt x="1310" y="975"/>
                    <a:pt x="1344" y="947"/>
                    <a:pt x="1351" y="910"/>
                  </a:cubicBezTo>
                  <a:cubicBezTo>
                    <a:pt x="1352" y="904"/>
                    <a:pt x="1353" y="899"/>
                    <a:pt x="1353" y="893"/>
                  </a:cubicBezTo>
                  <a:cubicBezTo>
                    <a:pt x="1353" y="447"/>
                    <a:pt x="1353" y="447"/>
                    <a:pt x="1353" y="447"/>
                  </a:cubicBezTo>
                  <a:cubicBezTo>
                    <a:pt x="907" y="447"/>
                    <a:pt x="907" y="447"/>
                    <a:pt x="907" y="447"/>
                  </a:cubicBezTo>
                  <a:cubicBezTo>
                    <a:pt x="902" y="447"/>
                    <a:pt x="898" y="447"/>
                    <a:pt x="893" y="446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3" y="438"/>
                    <a:pt x="825" y="405"/>
                    <a:pt x="825" y="365"/>
                  </a:cubicBezTo>
                  <a:cubicBezTo>
                    <a:pt x="825" y="345"/>
                    <a:pt x="832" y="326"/>
                    <a:pt x="844" y="312"/>
                  </a:cubicBezTo>
                  <a:cubicBezTo>
                    <a:pt x="866" y="280"/>
                    <a:pt x="878" y="242"/>
                    <a:pt x="878" y="201"/>
                  </a:cubicBezTo>
                  <a:cubicBezTo>
                    <a:pt x="878" y="90"/>
                    <a:pt x="788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6"/>
                    <a:pt x="506" y="307"/>
                  </a:cubicBezTo>
                  <a:cubicBezTo>
                    <a:pt x="520" y="322"/>
                    <a:pt x="530" y="343"/>
                    <a:pt x="530" y="365"/>
                  </a:cubicBezTo>
                  <a:cubicBezTo>
                    <a:pt x="530" y="406"/>
                    <a:pt x="500" y="440"/>
                    <a:pt x="461" y="446"/>
                  </a:cubicBezTo>
                  <a:cubicBezTo>
                    <a:pt x="456" y="447"/>
                    <a:pt x="452" y="447"/>
                    <a:pt x="448" y="447"/>
                  </a:cubicBezTo>
                  <a:cubicBezTo>
                    <a:pt x="447" y="447"/>
                    <a:pt x="447" y="447"/>
                    <a:pt x="446" y="447"/>
                  </a:cubicBezTo>
                  <a:cubicBezTo>
                    <a:pt x="446" y="447"/>
                    <a:pt x="446" y="447"/>
                    <a:pt x="446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1"/>
                    <a:pt x="0" y="891"/>
                    <a:pt x="0" y="891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938"/>
                    <a:pt x="37" y="975"/>
                    <a:pt x="82" y="975"/>
                  </a:cubicBezTo>
                  <a:cubicBezTo>
                    <a:pt x="105" y="975"/>
                    <a:pt x="125" y="965"/>
                    <a:pt x="140" y="950"/>
                  </a:cubicBezTo>
                  <a:cubicBezTo>
                    <a:pt x="171" y="931"/>
                    <a:pt x="208" y="920"/>
                    <a:pt x="247" y="920"/>
                  </a:cubicBezTo>
                  <a:cubicBezTo>
                    <a:pt x="358" y="920"/>
                    <a:pt x="448" y="1010"/>
                    <a:pt x="448" y="1121"/>
                  </a:cubicBezTo>
                  <a:cubicBezTo>
                    <a:pt x="448" y="1233"/>
                    <a:pt x="358" y="1323"/>
                    <a:pt x="247" y="1323"/>
                  </a:cubicBezTo>
                  <a:cubicBezTo>
                    <a:pt x="206" y="1323"/>
                    <a:pt x="168" y="1310"/>
                    <a:pt x="136" y="1289"/>
                  </a:cubicBezTo>
                  <a:cubicBezTo>
                    <a:pt x="121" y="1277"/>
                    <a:pt x="103" y="1269"/>
                    <a:pt x="82" y="1269"/>
                  </a:cubicBezTo>
                  <a:cubicBezTo>
                    <a:pt x="43" y="1269"/>
                    <a:pt x="9" y="1298"/>
                    <a:pt x="2" y="1335"/>
                  </a:cubicBezTo>
                  <a:cubicBezTo>
                    <a:pt x="1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7D7D7"/>
                </a:gs>
                <a:gs pos="67000">
                  <a:srgbClr val="E4E4E4"/>
                </a:gs>
                <a:gs pos="100000">
                  <a:srgbClr val="FFFFFF"/>
                </a:gs>
              </a:gsLst>
              <a:lin ang="16200000" scaled="1"/>
              <a:tileRect/>
            </a:gradFill>
            <a:ln w="12700">
              <a:noFill/>
              <a:miter lim="800000"/>
              <a:headEnd/>
              <a:tailEnd/>
            </a:ln>
            <a:effectLst>
              <a:outerShdw blurRad="127000" dist="63500" dir="2700000" algn="ctr">
                <a:srgbClr val="000000">
                  <a:alpha val="4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19050" prstMaterial="matte">
              <a:bevelT w="63500" h="25400" prst="riblet"/>
              <a:contourClr>
                <a:srgbClr val="FFFFFF"/>
              </a:contourClr>
            </a:sp3d>
          </p:spPr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ru-RU" sz="1100" b="1" dirty="0" smtClean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Повышение </a:t>
              </a:r>
              <a:r>
                <a:rPr lang="ru-RU" sz="11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уровня обеспеченности комфортабельным </a:t>
              </a:r>
              <a:endParaRPr lang="ru-RU" sz="1100" b="1" dirty="0" smtClean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r>
                <a:rPr lang="ru-RU" sz="11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                жильем </a:t>
              </a:r>
              <a:endParaRPr lang="ru-RU" sz="11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8" name="_color1"/>
            <p:cNvSpPr>
              <a:spLocks/>
            </p:cNvSpPr>
            <p:nvPr/>
          </p:nvSpPr>
          <p:spPr bwMode="gray">
            <a:xfrm rot="18900000">
              <a:off x="3141364" y="1866046"/>
              <a:ext cx="3111509" cy="2310330"/>
            </a:xfrm>
            <a:custGeom>
              <a:avLst/>
              <a:gdLst/>
              <a:ahLst/>
              <a:cxnLst>
                <a:cxn ang="0">
                  <a:pos x="2045" y="475"/>
                </a:cxn>
                <a:cxn ang="0">
                  <a:pos x="1938" y="505"/>
                </a:cxn>
                <a:cxn ang="0">
                  <a:pos x="1880" y="530"/>
                </a:cxn>
                <a:cxn ang="0">
                  <a:pos x="1798" y="447"/>
                </a:cxn>
                <a:cxn ang="0">
                  <a:pos x="1798" y="446"/>
                </a:cxn>
                <a:cxn ang="0">
                  <a:pos x="1798" y="446"/>
                </a:cxn>
                <a:cxn ang="0">
                  <a:pos x="1798" y="0"/>
                </a:cxn>
                <a:cxn ang="0">
                  <a:pos x="1354" y="0"/>
                </a:cxn>
                <a:cxn ang="0">
                  <a:pos x="1354" y="0"/>
                </a:cxn>
                <a:cxn ang="0">
                  <a:pos x="1353" y="0"/>
                </a:cxn>
                <a:cxn ang="0">
                  <a:pos x="1271" y="82"/>
                </a:cxn>
                <a:cxn ang="0">
                  <a:pos x="1295" y="140"/>
                </a:cxn>
                <a:cxn ang="0">
                  <a:pos x="1325" y="247"/>
                </a:cxn>
                <a:cxn ang="0">
                  <a:pos x="1124" y="448"/>
                </a:cxn>
                <a:cxn ang="0">
                  <a:pos x="923" y="247"/>
                </a:cxn>
                <a:cxn ang="0">
                  <a:pos x="956" y="136"/>
                </a:cxn>
                <a:cxn ang="0">
                  <a:pos x="976" y="82"/>
                </a:cxn>
                <a:cxn ang="0">
                  <a:pos x="910" y="2"/>
                </a:cxn>
                <a:cxn ang="0">
                  <a:pos x="894" y="0"/>
                </a:cxn>
                <a:cxn ang="0">
                  <a:pos x="448" y="0"/>
                </a:cxn>
                <a:cxn ang="0">
                  <a:pos x="448" y="446"/>
                </a:cxn>
                <a:cxn ang="0">
                  <a:pos x="447" y="459"/>
                </a:cxn>
                <a:cxn ang="0">
                  <a:pos x="446" y="463"/>
                </a:cxn>
                <a:cxn ang="0">
                  <a:pos x="366" y="528"/>
                </a:cxn>
                <a:cxn ang="0">
                  <a:pos x="312" y="508"/>
                </a:cxn>
                <a:cxn ang="0">
                  <a:pos x="201" y="475"/>
                </a:cxn>
                <a:cxn ang="0">
                  <a:pos x="0" y="676"/>
                </a:cxn>
                <a:cxn ang="0">
                  <a:pos x="201" y="878"/>
                </a:cxn>
                <a:cxn ang="0">
                  <a:pos x="308" y="847"/>
                </a:cxn>
                <a:cxn ang="0">
                  <a:pos x="366" y="823"/>
                </a:cxn>
                <a:cxn ang="0">
                  <a:pos x="447" y="892"/>
                </a:cxn>
                <a:cxn ang="0">
                  <a:pos x="448" y="905"/>
                </a:cxn>
                <a:cxn ang="0">
                  <a:pos x="448" y="906"/>
                </a:cxn>
                <a:cxn ang="0">
                  <a:pos x="448" y="906"/>
                </a:cxn>
                <a:cxn ang="0">
                  <a:pos x="448" y="1353"/>
                </a:cxn>
                <a:cxn ang="0">
                  <a:pos x="892" y="1353"/>
                </a:cxn>
                <a:cxn ang="0">
                  <a:pos x="892" y="1353"/>
                </a:cxn>
                <a:cxn ang="0">
                  <a:pos x="893" y="1353"/>
                </a:cxn>
                <a:cxn ang="0">
                  <a:pos x="975" y="1271"/>
                </a:cxn>
                <a:cxn ang="0">
                  <a:pos x="951" y="1213"/>
                </a:cxn>
                <a:cxn ang="0">
                  <a:pos x="921" y="1106"/>
                </a:cxn>
                <a:cxn ang="0">
                  <a:pos x="1122" y="905"/>
                </a:cxn>
                <a:cxn ang="0">
                  <a:pos x="1323" y="1106"/>
                </a:cxn>
                <a:cxn ang="0">
                  <a:pos x="1290" y="1217"/>
                </a:cxn>
                <a:cxn ang="0">
                  <a:pos x="1270" y="1271"/>
                </a:cxn>
                <a:cxn ang="0">
                  <a:pos x="1336" y="1351"/>
                </a:cxn>
                <a:cxn ang="0">
                  <a:pos x="1352" y="1353"/>
                </a:cxn>
                <a:cxn ang="0">
                  <a:pos x="1798" y="1353"/>
                </a:cxn>
                <a:cxn ang="0">
                  <a:pos x="1798" y="907"/>
                </a:cxn>
                <a:cxn ang="0">
                  <a:pos x="1800" y="890"/>
                </a:cxn>
                <a:cxn ang="0">
                  <a:pos x="1880" y="824"/>
                </a:cxn>
                <a:cxn ang="0">
                  <a:pos x="1934" y="844"/>
                </a:cxn>
                <a:cxn ang="0">
                  <a:pos x="2045" y="878"/>
                </a:cxn>
                <a:cxn ang="0">
                  <a:pos x="2246" y="676"/>
                </a:cxn>
                <a:cxn ang="0">
                  <a:pos x="2045" y="475"/>
                </a:cxn>
              </a:cxnLst>
              <a:rect l="0" t="0" r="r" b="b"/>
              <a:pathLst>
                <a:path w="2246" h="1353">
                  <a:moveTo>
                    <a:pt x="2045" y="475"/>
                  </a:moveTo>
                  <a:cubicBezTo>
                    <a:pt x="2006" y="475"/>
                    <a:pt x="1969" y="486"/>
                    <a:pt x="1938" y="505"/>
                  </a:cubicBezTo>
                  <a:cubicBezTo>
                    <a:pt x="1923" y="520"/>
                    <a:pt x="1903" y="530"/>
                    <a:pt x="1880" y="530"/>
                  </a:cubicBezTo>
                  <a:cubicBezTo>
                    <a:pt x="1835" y="530"/>
                    <a:pt x="1798" y="493"/>
                    <a:pt x="1798" y="447"/>
                  </a:cubicBezTo>
                  <a:cubicBezTo>
                    <a:pt x="1798" y="447"/>
                    <a:pt x="1798" y="447"/>
                    <a:pt x="1798" y="446"/>
                  </a:cubicBezTo>
                  <a:cubicBezTo>
                    <a:pt x="1798" y="446"/>
                    <a:pt x="1798" y="446"/>
                    <a:pt x="1798" y="446"/>
                  </a:cubicBezTo>
                  <a:cubicBezTo>
                    <a:pt x="1798" y="0"/>
                    <a:pt x="1798" y="0"/>
                    <a:pt x="1798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4" y="0"/>
                    <a:pt x="1354" y="0"/>
                  </a:cubicBezTo>
                  <a:cubicBezTo>
                    <a:pt x="1354" y="0"/>
                    <a:pt x="1353" y="0"/>
                    <a:pt x="1353" y="0"/>
                  </a:cubicBezTo>
                  <a:cubicBezTo>
                    <a:pt x="1308" y="0"/>
                    <a:pt x="1271" y="37"/>
                    <a:pt x="1271" y="82"/>
                  </a:cubicBezTo>
                  <a:cubicBezTo>
                    <a:pt x="1271" y="105"/>
                    <a:pt x="1280" y="125"/>
                    <a:pt x="1295" y="140"/>
                  </a:cubicBezTo>
                  <a:cubicBezTo>
                    <a:pt x="1314" y="171"/>
                    <a:pt x="1325" y="208"/>
                    <a:pt x="1325" y="247"/>
                  </a:cubicBezTo>
                  <a:cubicBezTo>
                    <a:pt x="1325" y="358"/>
                    <a:pt x="1235" y="448"/>
                    <a:pt x="1124" y="448"/>
                  </a:cubicBezTo>
                  <a:cubicBezTo>
                    <a:pt x="1013" y="448"/>
                    <a:pt x="923" y="358"/>
                    <a:pt x="923" y="247"/>
                  </a:cubicBezTo>
                  <a:cubicBezTo>
                    <a:pt x="923" y="206"/>
                    <a:pt x="935" y="168"/>
                    <a:pt x="956" y="136"/>
                  </a:cubicBezTo>
                  <a:cubicBezTo>
                    <a:pt x="968" y="121"/>
                    <a:pt x="976" y="103"/>
                    <a:pt x="976" y="82"/>
                  </a:cubicBezTo>
                  <a:cubicBezTo>
                    <a:pt x="976" y="42"/>
                    <a:pt x="948" y="9"/>
                    <a:pt x="910" y="2"/>
                  </a:cubicBezTo>
                  <a:cubicBezTo>
                    <a:pt x="905" y="1"/>
                    <a:pt x="900" y="0"/>
                    <a:pt x="894" y="0"/>
                  </a:cubicBezTo>
                  <a:cubicBezTo>
                    <a:pt x="448" y="0"/>
                    <a:pt x="448" y="0"/>
                    <a:pt x="448" y="0"/>
                  </a:cubicBezTo>
                  <a:cubicBezTo>
                    <a:pt x="448" y="446"/>
                    <a:pt x="448" y="446"/>
                    <a:pt x="448" y="446"/>
                  </a:cubicBezTo>
                  <a:cubicBezTo>
                    <a:pt x="448" y="451"/>
                    <a:pt x="447" y="455"/>
                    <a:pt x="447" y="459"/>
                  </a:cubicBezTo>
                  <a:cubicBezTo>
                    <a:pt x="446" y="461"/>
                    <a:pt x="446" y="462"/>
                    <a:pt x="446" y="463"/>
                  </a:cubicBezTo>
                  <a:cubicBezTo>
                    <a:pt x="439" y="500"/>
                    <a:pt x="405" y="528"/>
                    <a:pt x="366" y="528"/>
                  </a:cubicBezTo>
                  <a:cubicBezTo>
                    <a:pt x="345" y="528"/>
                    <a:pt x="327" y="521"/>
                    <a:pt x="312" y="508"/>
                  </a:cubicBezTo>
                  <a:cubicBezTo>
                    <a:pt x="280" y="487"/>
                    <a:pt x="242" y="475"/>
                    <a:pt x="201" y="475"/>
                  </a:cubicBezTo>
                  <a:cubicBezTo>
                    <a:pt x="90" y="475"/>
                    <a:pt x="0" y="565"/>
                    <a:pt x="0" y="676"/>
                  </a:cubicBezTo>
                  <a:cubicBezTo>
                    <a:pt x="0" y="788"/>
                    <a:pt x="90" y="878"/>
                    <a:pt x="201" y="878"/>
                  </a:cubicBezTo>
                  <a:cubicBezTo>
                    <a:pt x="240" y="878"/>
                    <a:pt x="277" y="867"/>
                    <a:pt x="308" y="847"/>
                  </a:cubicBezTo>
                  <a:cubicBezTo>
                    <a:pt x="323" y="832"/>
                    <a:pt x="343" y="823"/>
                    <a:pt x="366" y="823"/>
                  </a:cubicBezTo>
                  <a:cubicBezTo>
                    <a:pt x="407" y="823"/>
                    <a:pt x="440" y="853"/>
                    <a:pt x="447" y="892"/>
                  </a:cubicBezTo>
                  <a:cubicBezTo>
                    <a:pt x="447" y="896"/>
                    <a:pt x="448" y="901"/>
                    <a:pt x="448" y="905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906"/>
                    <a:pt x="448" y="906"/>
                    <a:pt x="448" y="906"/>
                  </a:cubicBezTo>
                  <a:cubicBezTo>
                    <a:pt x="448" y="1353"/>
                    <a:pt x="448" y="1353"/>
                    <a:pt x="448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2" y="1353"/>
                    <a:pt x="892" y="1353"/>
                  </a:cubicBezTo>
                  <a:cubicBezTo>
                    <a:pt x="892" y="1353"/>
                    <a:pt x="893" y="1353"/>
                    <a:pt x="893" y="1353"/>
                  </a:cubicBezTo>
                  <a:cubicBezTo>
                    <a:pt x="938" y="1353"/>
                    <a:pt x="975" y="1316"/>
                    <a:pt x="975" y="1271"/>
                  </a:cubicBezTo>
                  <a:cubicBezTo>
                    <a:pt x="975" y="1248"/>
                    <a:pt x="966" y="1227"/>
                    <a:pt x="951" y="1213"/>
                  </a:cubicBezTo>
                  <a:cubicBezTo>
                    <a:pt x="932" y="1182"/>
                    <a:pt x="921" y="1145"/>
                    <a:pt x="921" y="1106"/>
                  </a:cubicBezTo>
                  <a:cubicBezTo>
                    <a:pt x="921" y="995"/>
                    <a:pt x="1011" y="905"/>
                    <a:pt x="1122" y="905"/>
                  </a:cubicBezTo>
                  <a:cubicBezTo>
                    <a:pt x="1233" y="905"/>
                    <a:pt x="1323" y="995"/>
                    <a:pt x="1323" y="1106"/>
                  </a:cubicBezTo>
                  <a:cubicBezTo>
                    <a:pt x="1323" y="1147"/>
                    <a:pt x="1311" y="1185"/>
                    <a:pt x="1290" y="1217"/>
                  </a:cubicBezTo>
                  <a:cubicBezTo>
                    <a:pt x="1278" y="1231"/>
                    <a:pt x="1270" y="1250"/>
                    <a:pt x="1270" y="1271"/>
                  </a:cubicBezTo>
                  <a:cubicBezTo>
                    <a:pt x="1270" y="1310"/>
                    <a:pt x="1298" y="1344"/>
                    <a:pt x="1336" y="1351"/>
                  </a:cubicBezTo>
                  <a:cubicBezTo>
                    <a:pt x="1341" y="1352"/>
                    <a:pt x="1347" y="1353"/>
                    <a:pt x="1352" y="1353"/>
                  </a:cubicBezTo>
                  <a:cubicBezTo>
                    <a:pt x="1798" y="1353"/>
                    <a:pt x="1798" y="1353"/>
                    <a:pt x="1798" y="1353"/>
                  </a:cubicBezTo>
                  <a:cubicBezTo>
                    <a:pt x="1798" y="907"/>
                    <a:pt x="1798" y="907"/>
                    <a:pt x="1798" y="907"/>
                  </a:cubicBezTo>
                  <a:cubicBezTo>
                    <a:pt x="1798" y="901"/>
                    <a:pt x="1799" y="896"/>
                    <a:pt x="1800" y="890"/>
                  </a:cubicBezTo>
                  <a:cubicBezTo>
                    <a:pt x="1807" y="853"/>
                    <a:pt x="1841" y="824"/>
                    <a:pt x="1880" y="824"/>
                  </a:cubicBezTo>
                  <a:cubicBezTo>
                    <a:pt x="1901" y="824"/>
                    <a:pt x="1919" y="832"/>
                    <a:pt x="1934" y="844"/>
                  </a:cubicBezTo>
                  <a:cubicBezTo>
                    <a:pt x="1966" y="865"/>
                    <a:pt x="2004" y="878"/>
                    <a:pt x="2045" y="878"/>
                  </a:cubicBezTo>
                  <a:cubicBezTo>
                    <a:pt x="2156" y="878"/>
                    <a:pt x="2246" y="788"/>
                    <a:pt x="2246" y="676"/>
                  </a:cubicBezTo>
                  <a:cubicBezTo>
                    <a:pt x="2246" y="565"/>
                    <a:pt x="2156" y="475"/>
                    <a:pt x="2045" y="47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12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Рост </a:t>
              </a:r>
              <a:r>
                <a:rPr lang="ru-RU" sz="12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численности </a:t>
              </a:r>
              <a:r>
                <a:rPr lang="ru-RU" sz="12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молодежи, снижение </a:t>
              </a:r>
              <a:r>
                <a:rPr lang="ru-RU" sz="12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количества граждан с доходами ниже величины прожиточного минимума </a:t>
              </a:r>
              <a:endParaRPr lang="de-DE" sz="12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  <p:sp>
          <p:nvSpPr>
            <p:cNvPr id="17" name="_color1"/>
            <p:cNvSpPr>
              <a:spLocks/>
            </p:cNvSpPr>
            <p:nvPr/>
          </p:nvSpPr>
          <p:spPr bwMode="gray">
            <a:xfrm rot="18900000">
              <a:off x="5705748" y="3260714"/>
              <a:ext cx="1816558" cy="2712984"/>
            </a:xfrm>
            <a:custGeom>
              <a:avLst/>
              <a:gdLst/>
              <a:ahLst/>
              <a:cxnLst>
                <a:cxn ang="0">
                  <a:pos x="877" y="2045"/>
                </a:cxn>
                <a:cxn ang="0">
                  <a:pos x="847" y="1938"/>
                </a:cxn>
                <a:cxn ang="0">
                  <a:pos x="823" y="1880"/>
                </a:cxn>
                <a:cxn ang="0">
                  <a:pos x="905" y="1798"/>
                </a:cxn>
                <a:cxn ang="0">
                  <a:pos x="906" y="1798"/>
                </a:cxn>
                <a:cxn ang="0">
                  <a:pos x="906" y="1798"/>
                </a:cxn>
                <a:cxn ang="0">
                  <a:pos x="1352" y="1798"/>
                </a:cxn>
                <a:cxn ang="0">
                  <a:pos x="1352" y="1354"/>
                </a:cxn>
                <a:cxn ang="0">
                  <a:pos x="1352" y="1354"/>
                </a:cxn>
                <a:cxn ang="0">
                  <a:pos x="1352" y="1353"/>
                </a:cxn>
                <a:cxn ang="0">
                  <a:pos x="1270" y="1271"/>
                </a:cxn>
                <a:cxn ang="0">
                  <a:pos x="1212" y="1295"/>
                </a:cxn>
                <a:cxn ang="0">
                  <a:pos x="1106" y="1325"/>
                </a:cxn>
                <a:cxn ang="0">
                  <a:pos x="905" y="1124"/>
                </a:cxn>
                <a:cxn ang="0">
                  <a:pos x="1106" y="923"/>
                </a:cxn>
                <a:cxn ang="0">
                  <a:pos x="1217" y="956"/>
                </a:cxn>
                <a:cxn ang="0">
                  <a:pos x="1270" y="976"/>
                </a:cxn>
                <a:cxn ang="0">
                  <a:pos x="1351" y="910"/>
                </a:cxn>
                <a:cxn ang="0">
                  <a:pos x="1352" y="894"/>
                </a:cxn>
                <a:cxn ang="0">
                  <a:pos x="1352" y="448"/>
                </a:cxn>
                <a:cxn ang="0">
                  <a:pos x="906" y="448"/>
                </a:cxn>
                <a:cxn ang="0">
                  <a:pos x="893" y="447"/>
                </a:cxn>
                <a:cxn ang="0">
                  <a:pos x="890" y="446"/>
                </a:cxn>
                <a:cxn ang="0">
                  <a:pos x="824" y="366"/>
                </a:cxn>
                <a:cxn ang="0">
                  <a:pos x="844" y="312"/>
                </a:cxn>
                <a:cxn ang="0">
                  <a:pos x="877" y="201"/>
                </a:cxn>
                <a:cxn ang="0">
                  <a:pos x="676" y="0"/>
                </a:cxn>
                <a:cxn ang="0">
                  <a:pos x="475" y="201"/>
                </a:cxn>
                <a:cxn ang="0">
                  <a:pos x="505" y="308"/>
                </a:cxn>
                <a:cxn ang="0">
                  <a:pos x="529" y="366"/>
                </a:cxn>
                <a:cxn ang="0">
                  <a:pos x="460" y="447"/>
                </a:cxn>
                <a:cxn ang="0">
                  <a:pos x="447" y="448"/>
                </a:cxn>
                <a:cxn ang="0">
                  <a:pos x="446" y="448"/>
                </a:cxn>
                <a:cxn ang="0">
                  <a:pos x="446" y="448"/>
                </a:cxn>
                <a:cxn ang="0">
                  <a:pos x="0" y="448"/>
                </a:cxn>
                <a:cxn ang="0">
                  <a:pos x="0" y="892"/>
                </a:cxn>
                <a:cxn ang="0">
                  <a:pos x="0" y="892"/>
                </a:cxn>
                <a:cxn ang="0">
                  <a:pos x="0" y="893"/>
                </a:cxn>
                <a:cxn ang="0">
                  <a:pos x="82" y="975"/>
                </a:cxn>
                <a:cxn ang="0">
                  <a:pos x="140" y="951"/>
                </a:cxn>
                <a:cxn ang="0">
                  <a:pos x="246" y="921"/>
                </a:cxn>
                <a:cxn ang="0">
                  <a:pos x="447" y="1122"/>
                </a:cxn>
                <a:cxn ang="0">
                  <a:pos x="246" y="1323"/>
                </a:cxn>
                <a:cxn ang="0">
                  <a:pos x="135" y="1290"/>
                </a:cxn>
                <a:cxn ang="0">
                  <a:pos x="82" y="1270"/>
                </a:cxn>
                <a:cxn ang="0">
                  <a:pos x="1" y="1336"/>
                </a:cxn>
                <a:cxn ang="0">
                  <a:pos x="0" y="1352"/>
                </a:cxn>
                <a:cxn ang="0">
                  <a:pos x="0" y="1798"/>
                </a:cxn>
                <a:cxn ang="0">
                  <a:pos x="446" y="1798"/>
                </a:cxn>
                <a:cxn ang="0">
                  <a:pos x="462" y="1800"/>
                </a:cxn>
                <a:cxn ang="0">
                  <a:pos x="528" y="1880"/>
                </a:cxn>
                <a:cxn ang="0">
                  <a:pos x="508" y="1934"/>
                </a:cxn>
                <a:cxn ang="0">
                  <a:pos x="475" y="2045"/>
                </a:cxn>
                <a:cxn ang="0">
                  <a:pos x="676" y="2246"/>
                </a:cxn>
                <a:cxn ang="0">
                  <a:pos x="877" y="2045"/>
                </a:cxn>
              </a:cxnLst>
              <a:rect l="0" t="0" r="r" b="b"/>
              <a:pathLst>
                <a:path w="1352" h="2246">
                  <a:moveTo>
                    <a:pt x="877" y="2045"/>
                  </a:moveTo>
                  <a:cubicBezTo>
                    <a:pt x="877" y="2005"/>
                    <a:pt x="866" y="1969"/>
                    <a:pt x="847" y="1938"/>
                  </a:cubicBezTo>
                  <a:cubicBezTo>
                    <a:pt x="832" y="1923"/>
                    <a:pt x="823" y="1903"/>
                    <a:pt x="823" y="1880"/>
                  </a:cubicBezTo>
                  <a:cubicBezTo>
                    <a:pt x="823" y="1835"/>
                    <a:pt x="860" y="1798"/>
                    <a:pt x="905" y="1798"/>
                  </a:cubicBezTo>
                  <a:cubicBezTo>
                    <a:pt x="905" y="1798"/>
                    <a:pt x="906" y="1798"/>
                    <a:pt x="906" y="1798"/>
                  </a:cubicBezTo>
                  <a:cubicBezTo>
                    <a:pt x="906" y="1798"/>
                    <a:pt x="906" y="1798"/>
                    <a:pt x="906" y="1798"/>
                  </a:cubicBezTo>
                  <a:cubicBezTo>
                    <a:pt x="1352" y="1798"/>
                    <a:pt x="1352" y="1798"/>
                    <a:pt x="1352" y="1798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4"/>
                    <a:pt x="1352" y="1354"/>
                  </a:cubicBezTo>
                  <a:cubicBezTo>
                    <a:pt x="1352" y="1354"/>
                    <a:pt x="1352" y="1353"/>
                    <a:pt x="1352" y="1353"/>
                  </a:cubicBezTo>
                  <a:cubicBezTo>
                    <a:pt x="1352" y="1308"/>
                    <a:pt x="1316" y="1271"/>
                    <a:pt x="1270" y="1271"/>
                  </a:cubicBezTo>
                  <a:cubicBezTo>
                    <a:pt x="1248" y="1271"/>
                    <a:pt x="1227" y="1280"/>
                    <a:pt x="1212" y="1295"/>
                  </a:cubicBezTo>
                  <a:cubicBezTo>
                    <a:pt x="1181" y="1314"/>
                    <a:pt x="1145" y="1325"/>
                    <a:pt x="1106" y="1325"/>
                  </a:cubicBezTo>
                  <a:cubicBezTo>
                    <a:pt x="995" y="1325"/>
                    <a:pt x="905" y="1235"/>
                    <a:pt x="905" y="1124"/>
                  </a:cubicBezTo>
                  <a:cubicBezTo>
                    <a:pt x="905" y="1013"/>
                    <a:pt x="995" y="923"/>
                    <a:pt x="1106" y="923"/>
                  </a:cubicBezTo>
                  <a:cubicBezTo>
                    <a:pt x="1147" y="923"/>
                    <a:pt x="1185" y="935"/>
                    <a:pt x="1217" y="956"/>
                  </a:cubicBezTo>
                  <a:cubicBezTo>
                    <a:pt x="1231" y="968"/>
                    <a:pt x="1250" y="976"/>
                    <a:pt x="1270" y="976"/>
                  </a:cubicBezTo>
                  <a:cubicBezTo>
                    <a:pt x="1310" y="976"/>
                    <a:pt x="1343" y="948"/>
                    <a:pt x="1351" y="910"/>
                  </a:cubicBezTo>
                  <a:cubicBezTo>
                    <a:pt x="1352" y="905"/>
                    <a:pt x="1352" y="899"/>
                    <a:pt x="1352" y="894"/>
                  </a:cubicBezTo>
                  <a:cubicBezTo>
                    <a:pt x="1352" y="448"/>
                    <a:pt x="1352" y="448"/>
                    <a:pt x="1352" y="448"/>
                  </a:cubicBezTo>
                  <a:cubicBezTo>
                    <a:pt x="906" y="448"/>
                    <a:pt x="906" y="448"/>
                    <a:pt x="906" y="448"/>
                  </a:cubicBezTo>
                  <a:cubicBezTo>
                    <a:pt x="902" y="448"/>
                    <a:pt x="897" y="447"/>
                    <a:pt x="893" y="447"/>
                  </a:cubicBezTo>
                  <a:cubicBezTo>
                    <a:pt x="892" y="446"/>
                    <a:pt x="891" y="446"/>
                    <a:pt x="890" y="446"/>
                  </a:cubicBezTo>
                  <a:cubicBezTo>
                    <a:pt x="852" y="438"/>
                    <a:pt x="824" y="405"/>
                    <a:pt x="824" y="366"/>
                  </a:cubicBezTo>
                  <a:cubicBezTo>
                    <a:pt x="824" y="345"/>
                    <a:pt x="832" y="326"/>
                    <a:pt x="844" y="312"/>
                  </a:cubicBezTo>
                  <a:cubicBezTo>
                    <a:pt x="865" y="280"/>
                    <a:pt x="877" y="242"/>
                    <a:pt x="877" y="201"/>
                  </a:cubicBezTo>
                  <a:cubicBezTo>
                    <a:pt x="877" y="90"/>
                    <a:pt x="787" y="0"/>
                    <a:pt x="676" y="0"/>
                  </a:cubicBezTo>
                  <a:cubicBezTo>
                    <a:pt x="565" y="0"/>
                    <a:pt x="475" y="90"/>
                    <a:pt x="475" y="201"/>
                  </a:cubicBezTo>
                  <a:cubicBezTo>
                    <a:pt x="475" y="240"/>
                    <a:pt x="486" y="277"/>
                    <a:pt x="505" y="308"/>
                  </a:cubicBezTo>
                  <a:cubicBezTo>
                    <a:pt x="520" y="322"/>
                    <a:pt x="529" y="343"/>
                    <a:pt x="529" y="366"/>
                  </a:cubicBezTo>
                  <a:cubicBezTo>
                    <a:pt x="529" y="406"/>
                    <a:pt x="499" y="440"/>
                    <a:pt x="460" y="447"/>
                  </a:cubicBezTo>
                  <a:cubicBezTo>
                    <a:pt x="456" y="447"/>
                    <a:pt x="452" y="448"/>
                    <a:pt x="447" y="448"/>
                  </a:cubicBezTo>
                  <a:cubicBezTo>
                    <a:pt x="447" y="448"/>
                    <a:pt x="446" y="448"/>
                    <a:pt x="446" y="448"/>
                  </a:cubicBezTo>
                  <a:cubicBezTo>
                    <a:pt x="446" y="448"/>
                    <a:pt x="446" y="448"/>
                    <a:pt x="446" y="448"/>
                  </a:cubicBezTo>
                  <a:cubicBezTo>
                    <a:pt x="0" y="448"/>
                    <a:pt x="0" y="448"/>
                    <a:pt x="0" y="448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0" y="892"/>
                    <a:pt x="0" y="893"/>
                    <a:pt x="0" y="893"/>
                  </a:cubicBezTo>
                  <a:cubicBezTo>
                    <a:pt x="0" y="938"/>
                    <a:pt x="36" y="975"/>
                    <a:pt x="82" y="975"/>
                  </a:cubicBezTo>
                  <a:cubicBezTo>
                    <a:pt x="104" y="975"/>
                    <a:pt x="125" y="966"/>
                    <a:pt x="140" y="951"/>
                  </a:cubicBezTo>
                  <a:cubicBezTo>
                    <a:pt x="171" y="932"/>
                    <a:pt x="207" y="921"/>
                    <a:pt x="246" y="921"/>
                  </a:cubicBezTo>
                  <a:cubicBezTo>
                    <a:pt x="357" y="921"/>
                    <a:pt x="447" y="1011"/>
                    <a:pt x="447" y="1122"/>
                  </a:cubicBezTo>
                  <a:cubicBezTo>
                    <a:pt x="447" y="1233"/>
                    <a:pt x="357" y="1323"/>
                    <a:pt x="246" y="1323"/>
                  </a:cubicBezTo>
                  <a:cubicBezTo>
                    <a:pt x="205" y="1323"/>
                    <a:pt x="167" y="1311"/>
                    <a:pt x="135" y="1290"/>
                  </a:cubicBezTo>
                  <a:cubicBezTo>
                    <a:pt x="121" y="1277"/>
                    <a:pt x="102" y="1270"/>
                    <a:pt x="82" y="1270"/>
                  </a:cubicBezTo>
                  <a:cubicBezTo>
                    <a:pt x="42" y="1270"/>
                    <a:pt x="9" y="1298"/>
                    <a:pt x="1" y="1336"/>
                  </a:cubicBezTo>
                  <a:cubicBezTo>
                    <a:pt x="0" y="1341"/>
                    <a:pt x="0" y="1346"/>
                    <a:pt x="0" y="1352"/>
                  </a:cubicBezTo>
                  <a:cubicBezTo>
                    <a:pt x="0" y="1798"/>
                    <a:pt x="0" y="1798"/>
                    <a:pt x="0" y="1798"/>
                  </a:cubicBezTo>
                  <a:cubicBezTo>
                    <a:pt x="446" y="1798"/>
                    <a:pt x="446" y="1798"/>
                    <a:pt x="446" y="1798"/>
                  </a:cubicBezTo>
                  <a:cubicBezTo>
                    <a:pt x="451" y="1798"/>
                    <a:pt x="457" y="1799"/>
                    <a:pt x="462" y="1800"/>
                  </a:cubicBezTo>
                  <a:cubicBezTo>
                    <a:pt x="500" y="1807"/>
                    <a:pt x="528" y="1840"/>
                    <a:pt x="528" y="1880"/>
                  </a:cubicBezTo>
                  <a:cubicBezTo>
                    <a:pt x="528" y="1901"/>
                    <a:pt x="520" y="1919"/>
                    <a:pt x="508" y="1934"/>
                  </a:cubicBezTo>
                  <a:cubicBezTo>
                    <a:pt x="487" y="1965"/>
                    <a:pt x="475" y="2004"/>
                    <a:pt x="475" y="2045"/>
                  </a:cubicBezTo>
                  <a:cubicBezTo>
                    <a:pt x="475" y="2156"/>
                    <a:pt x="565" y="2246"/>
                    <a:pt x="676" y="2246"/>
                  </a:cubicBezTo>
                  <a:cubicBezTo>
                    <a:pt x="787" y="2246"/>
                    <a:pt x="877" y="2156"/>
                    <a:pt x="877" y="2045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" lIns="0" tIns="0" rIns="0" bIns="0" anchor="ctr" anchorCtr="0"/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</a:pPr>
              <a:r>
                <a:rPr lang="ru-RU" sz="11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Рост </a:t>
              </a:r>
              <a:r>
                <a:rPr lang="ru-RU" sz="11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среднемесячной заработной </a:t>
              </a:r>
              <a:r>
                <a:rPr lang="ru-RU" sz="1100" b="1" dirty="0" smtClean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платы, рост поступления </a:t>
              </a:r>
              <a:r>
                <a:rPr lang="ru-RU" sz="1100" b="1" dirty="0">
                  <a:solidFill>
                    <a:srgbClr val="595959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cs typeface="Arial" charset="0"/>
                </a:rPr>
                <a:t>налогов </a:t>
              </a:r>
              <a:endParaRPr lang="de-DE" sz="1100" b="1" dirty="0">
                <a:solidFill>
                  <a:srgbClr val="59595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endParaRPr>
            </a:p>
          </p:txBody>
        </p:sp>
      </p:grpSp>
      <p:sp>
        <p:nvSpPr>
          <p:cNvPr id="23" name="_text"/>
          <p:cNvSpPr txBox="1">
            <a:spLocks/>
          </p:cNvSpPr>
          <p:nvPr/>
        </p:nvSpPr>
        <p:spPr bwMode="gray">
          <a:xfrm>
            <a:off x="460970" y="1052736"/>
            <a:ext cx="4255046" cy="92308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1600" b="0" i="0" u="none" strike="noStrike" kern="1200" cap="none" spc="0" normalizeH="0" baseline="0" noProof="1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Стабильность численности постоянно проживающего</a:t>
            </a:r>
            <a:r>
              <a:rPr kumimoji="0" lang="ru-RU" sz="1600" b="0" i="0" u="none" strike="noStrike" kern="1200" cap="none" spc="0" normalizeH="0" noProof="1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населения </a:t>
            </a:r>
          </a:p>
          <a:p>
            <a:pPr marR="0" lvl="0" algn="ctr" defTabSz="914400" rtl="0" eaLnBrk="1" fontAlgn="auto" latinLnBrk="0" hangingPunct="1">
              <a:lnSpc>
                <a:spcPct val="95000"/>
              </a:lnSpc>
              <a:spcAft>
                <a:spcPts val="800"/>
              </a:spcAft>
              <a:buSzTx/>
              <a:buFont typeface="Wingdings" pitchFamily="2" charset="2"/>
              <a:buChar char="§"/>
              <a:tabLst/>
              <a:defRPr/>
            </a:pPr>
            <a:r>
              <a:rPr lang="ru-RU" sz="1600" noProof="1">
                <a:solidFill>
                  <a:srgbClr val="808000"/>
                </a:solidFill>
              </a:rPr>
              <a:t> </a:t>
            </a:r>
            <a:r>
              <a:rPr kumimoji="0" lang="ru-RU" sz="1600" b="0" i="0" u="none" strike="noStrike" kern="1200" cap="none" spc="0" normalizeH="0" baseline="0" noProof="1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реальных доходов населения</a:t>
            </a:r>
            <a:r>
              <a:rPr kumimoji="0" lang="de-DE" sz="1600" b="0" i="0" u="none" strike="noStrike" kern="1200" cap="none" spc="0" normalizeH="0" baseline="0" noProof="1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0796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Команда по реализации Стратегии </a:t>
            </a:r>
            <a:r>
              <a:rPr lang="ru-RU" sz="2400" noProof="1" smtClean="0"/>
              <a:t>СЭР </a:t>
            </a:r>
            <a:r>
              <a:rPr lang="ru-RU" sz="2400" noProof="1"/>
              <a:t>АГО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536" y="1124744"/>
            <a:ext cx="8496300" cy="336244"/>
          </a:xfrm>
        </p:spPr>
        <p:txBody>
          <a:bodyPr/>
          <a:lstStyle/>
          <a:p>
            <a:pPr algn="ctr"/>
            <a:r>
              <a:rPr lang="ru-RU" dirty="0" smtClean="0"/>
              <a:t>Отдел по стратегическому развитию территории администрации </a:t>
            </a:r>
            <a:r>
              <a:rPr lang="ru-RU" dirty="0"/>
              <a:t>Ангарского городского округа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 descr="D:\Мои документы\Конкурс муниципальных практик Росатом\2018\Заявка по Стратегии\Лидеры Практики Победа в конкурсе Лучших стратег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2" y="1777833"/>
            <a:ext cx="4736826" cy="35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4228" y="5347979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Начальник отдела по стратегическому развитию территории </a:t>
            </a:r>
            <a:r>
              <a:rPr lang="ru-RU" sz="1600" dirty="0" smtClean="0"/>
              <a:t>– </a:t>
            </a:r>
          </a:p>
          <a:p>
            <a:pPr algn="ctr"/>
            <a:r>
              <a:rPr lang="ru-RU" sz="1600" dirty="0" smtClean="0"/>
              <a:t>Евстафьева </a:t>
            </a:r>
            <a:r>
              <a:rPr lang="ru-RU" sz="1600" dirty="0"/>
              <a:t>Нина Геннадьевна</a:t>
            </a:r>
            <a:r>
              <a:rPr lang="ru-RU" dirty="0"/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0197" y="1719173"/>
            <a:ext cx="3960440" cy="45713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8CA35F"/>
              </a:buClr>
            </a:pPr>
            <a:r>
              <a:rPr lang="ru-RU" dirty="0">
                <a:solidFill>
                  <a:srgbClr val="808000"/>
                </a:solidFill>
              </a:rPr>
              <a:t>Цель работы Отдела - создание условий для стабильного повышения качества жизни населения АГО и его успешной самореализации посредством реализации государственной политики в сфере стратегического планирования социально-экономического развития, привлечения инвестиций, создания условий для развития малого и среднего предпринимательства, активизации туристской деятельности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0" y="6129739"/>
            <a:ext cx="8676457" cy="6926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6034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h1"/>
          <p:cNvSpPr txBox="1">
            <a:spLocks noChangeArrowheads="1"/>
          </p:cNvSpPr>
          <p:nvPr/>
        </p:nvSpPr>
        <p:spPr bwMode="gray">
          <a:xfrm>
            <a:off x="251520" y="404664"/>
            <a:ext cx="8497092" cy="6164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000" kern="0" dirty="0" smtClean="0"/>
              <a:t>Ход реализация Стратегии СЭР АГО</a:t>
            </a:r>
            <a:endParaRPr lang="de-DE" sz="2000" kern="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22952521"/>
              </p:ext>
            </p:extLst>
          </p:nvPr>
        </p:nvGraphicFramePr>
        <p:xfrm>
          <a:off x="539552" y="1124744"/>
          <a:ext cx="852645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6" name="Группа 15"/>
          <p:cNvGrpSpPr/>
          <p:nvPr/>
        </p:nvGrpSpPr>
        <p:grpSpPr>
          <a:xfrm>
            <a:off x="611560" y="2996952"/>
            <a:ext cx="3407220" cy="1458983"/>
            <a:chOff x="-288032" y="1800204"/>
            <a:chExt cx="3407220" cy="14589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1800204"/>
              <a:ext cx="3119188" cy="10403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-288032" y="2218798"/>
              <a:ext cx="3119188" cy="1040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/>
                <a:t>Реализованные проекты</a:t>
              </a:r>
              <a:endParaRPr lang="ru-RU" sz="28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555776" y="5301208"/>
            <a:ext cx="1463004" cy="936104"/>
            <a:chOff x="7668344" y="99341"/>
            <a:chExt cx="1540372" cy="85793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31" y="3415547"/>
            <a:ext cx="1641248" cy="10960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65" y="1525357"/>
            <a:ext cx="1326349" cy="132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25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h1"/>
          <p:cNvSpPr txBox="1">
            <a:spLocks noChangeArrowheads="1"/>
          </p:cNvSpPr>
          <p:nvPr/>
        </p:nvSpPr>
        <p:spPr bwMode="gray">
          <a:xfrm>
            <a:off x="251520" y="404664"/>
            <a:ext cx="8497092" cy="6164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000" kern="0" dirty="0" smtClean="0"/>
              <a:t>Реализация Стратегии СЭР АГО</a:t>
            </a:r>
            <a:endParaRPr lang="de-DE" sz="2000" kern="0" dirty="0" smtClean="0"/>
          </a:p>
        </p:txBody>
      </p:sp>
      <p:sp>
        <p:nvSpPr>
          <p:cNvPr id="3" name="_h2"/>
          <p:cNvSpPr txBox="1">
            <a:spLocks/>
          </p:cNvSpPr>
          <p:nvPr/>
        </p:nvSpPr>
        <p:spPr bwMode="gray">
          <a:xfrm>
            <a:off x="467544" y="1021119"/>
            <a:ext cx="8520608" cy="724760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ru-RU" sz="1600" kern="0" dirty="0">
                <a:solidFill>
                  <a:srgbClr val="808000"/>
                </a:solidFill>
              </a:rPr>
              <a:t>В</a:t>
            </a:r>
            <a:r>
              <a:rPr lang="ru-RU" sz="1600" kern="0" dirty="0" smtClean="0">
                <a:solidFill>
                  <a:srgbClr val="808000"/>
                </a:solidFill>
              </a:rPr>
              <a:t> 2017 году объём привлеченных инвестиций 2,5 млрд рублей на 500 млн. бюджетных инвестиций.</a:t>
            </a:r>
            <a:r>
              <a:rPr lang="ru-RU" sz="1600" kern="0" dirty="0">
                <a:solidFill>
                  <a:srgbClr val="808000"/>
                </a:solidFill>
              </a:rPr>
              <a:t> </a:t>
            </a:r>
            <a:r>
              <a:rPr lang="ru-RU" sz="1400" kern="0" dirty="0" smtClean="0"/>
              <a:t>Источники – бюджеты </a:t>
            </a:r>
            <a:r>
              <a:rPr lang="ru-RU" sz="1400" kern="0" dirty="0"/>
              <a:t>в</a:t>
            </a:r>
            <a:r>
              <a:rPr lang="ru-RU" sz="1400" kern="0" dirty="0" smtClean="0"/>
              <a:t>сех уровней (в том числе гранты)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25951154"/>
              </p:ext>
            </p:extLst>
          </p:nvPr>
        </p:nvGraphicFramePr>
        <p:xfrm>
          <a:off x="467544" y="1790503"/>
          <a:ext cx="8606694" cy="506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550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0" y="1628800"/>
            <a:ext cx="9143999" cy="504616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_h1"/>
          <p:cNvSpPr txBox="1">
            <a:spLocks noChangeArrowheads="1"/>
          </p:cNvSpPr>
          <p:nvPr/>
        </p:nvSpPr>
        <p:spPr bwMode="gray">
          <a:xfrm>
            <a:off x="323850" y="238539"/>
            <a:ext cx="8497092" cy="61645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ru-RU" sz="2000" kern="0" noProof="1" smtClean="0"/>
              <a:t>Краткая справка</a:t>
            </a:r>
            <a:br>
              <a:rPr lang="ru-RU" sz="2000" kern="0" noProof="1" smtClean="0"/>
            </a:br>
            <a:r>
              <a:rPr lang="ru-RU" sz="2000" kern="0" noProof="1" smtClean="0"/>
              <a:t>Ангарского городского округа (далее – АГО)</a:t>
            </a:r>
            <a:endParaRPr lang="de-DE" sz="2000" kern="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40" y="1385219"/>
            <a:ext cx="6264696" cy="5111738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14" name="TextBox 13"/>
          <p:cNvSpPr txBox="1"/>
          <p:nvPr/>
        </p:nvSpPr>
        <p:spPr>
          <a:xfrm>
            <a:off x="3314267" y="5148908"/>
            <a:ext cx="129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Ангарск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gray">
          <a:xfrm>
            <a:off x="467074" y="1087738"/>
            <a:ext cx="4536504" cy="530225"/>
          </a:xfrm>
          <a:prstGeom prst="roundRect">
            <a:avLst>
              <a:gd name="adj" fmla="val 50000"/>
            </a:avLst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Ангарск – </a:t>
            </a:r>
            <a:r>
              <a:rPr lang="ru-RU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второй </a:t>
            </a:r>
            <a:r>
              <a:rPr lang="ru-RU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величине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 Иркутской области</a:t>
            </a:r>
            <a:endParaRPr kumimoji="0" lang="en-US" sz="1800" i="0" u="none" strike="noStrike" kern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5914002" y="1098575"/>
            <a:ext cx="2880790" cy="530225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bliqueBottomRight"/>
            <a:lightRig rig="threePt" dir="t"/>
          </a:scene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808000"/>
                </a:solidFill>
              </a:rPr>
              <a:t>ПЛОЩАДЬ:114,9 тыс. га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808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8" y="1138323"/>
            <a:ext cx="395580" cy="479640"/>
          </a:xfrm>
          <a:prstGeom prst="rect">
            <a:avLst/>
          </a:prstGeom>
        </p:spPr>
      </p:pic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5796137" y="2013561"/>
            <a:ext cx="3149512" cy="52863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9000">
                <a:schemeClr val="dk2">
                  <a:tint val="80000"/>
                  <a:satMod val="300000"/>
                </a:schemeClr>
              </a:gs>
              <a:gs pos="100000">
                <a:schemeClr val="dk2">
                  <a:shade val="30000"/>
                  <a:satMod val="20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НАСЕЛЕНИЕ: 238,5 тыс. чел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506298" y="2042378"/>
            <a:ext cx="3456384" cy="53022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Расстояние до Москвы: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5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тыс.км</a:t>
            </a:r>
            <a:endParaRPr kumimoji="0" lang="en-US" sz="1600" i="0" u="none" strike="noStrike" kern="0" normalizeH="0" baseline="0" noProof="0" dirty="0" smtClean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gray">
          <a:xfrm>
            <a:off x="5914002" y="4361930"/>
            <a:ext cx="3031646" cy="528638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Бюджет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АГО: </a:t>
            </a:r>
            <a:r>
              <a:rPr lang="ru-RU" kern="0" dirty="0" smtClean="0">
                <a:solidFill>
                  <a:schemeClr val="tx2">
                    <a:lumMod val="75000"/>
                  </a:schemeClr>
                </a:solidFill>
              </a:rPr>
              <a:t>5,3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млрд руб.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776350" y="5630328"/>
            <a:ext cx="3672408" cy="76010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8,7 </a:t>
            </a:r>
            <a:r>
              <a:rPr lang="ru-RU" dirty="0">
                <a:solidFill>
                  <a:schemeClr val="bg1"/>
                </a:solidFill>
              </a:rPr>
              <a:t>% </a:t>
            </a:r>
            <a:r>
              <a:rPr lang="ru-RU" dirty="0" smtClean="0">
                <a:solidFill>
                  <a:schemeClr val="bg1"/>
                </a:solidFill>
              </a:rPr>
              <a:t>оборота промышленной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</a:rPr>
              <a:t>продукции </a:t>
            </a:r>
            <a:r>
              <a:rPr lang="ru-RU" dirty="0">
                <a:solidFill>
                  <a:schemeClr val="bg1"/>
                </a:solidFill>
              </a:rPr>
              <a:t>Иркутской </a:t>
            </a:r>
            <a:r>
              <a:rPr lang="ru-RU" dirty="0" smtClean="0">
                <a:solidFill>
                  <a:schemeClr val="bg1"/>
                </a:solidFill>
              </a:rPr>
              <a:t>области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gray">
          <a:xfrm>
            <a:off x="476529" y="3244228"/>
            <a:ext cx="2410737" cy="530225"/>
          </a:xfrm>
          <a:prstGeom prst="roundRect">
            <a:avLst>
              <a:gd name="adj" fmla="val 50000"/>
            </a:avLst>
          </a:prstGeom>
          <a:solidFill>
            <a:schemeClr val="accent3">
              <a:lumMod val="85000"/>
            </a:schemeClr>
          </a:solidFill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</a:rPr>
              <a:t>Расстояние до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00"/>
                </a:solidFill>
                <a:effectLst/>
                <a:uLnTx/>
                <a:uFillTx/>
              </a:rPr>
              <a:t>озера Байкал 120 км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808000"/>
              </a:solidFill>
              <a:effectLst/>
              <a:uLnTx/>
              <a:uFillTx/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gray">
          <a:xfrm>
            <a:off x="614981" y="5795730"/>
            <a:ext cx="3072995" cy="528638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ex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Инвестиции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 9 млрд в год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247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"/>
            <a:lum/>
          </a:blip>
          <a:srcRect/>
          <a:stretch>
            <a:fillRect l="-3000" t="10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6401" y="3704983"/>
            <a:ext cx="5344235" cy="516105"/>
          </a:xfrm>
          <a:solidFill>
            <a:schemeClr val="bg1"/>
          </a:solidFill>
        </p:spPr>
        <p:txBody>
          <a:bodyPr/>
          <a:lstStyle/>
          <a:p>
            <a:r>
              <a:rPr lang="en-US" altLang="ru-RU" dirty="0" smtClean="0"/>
              <a:t>www.themegallery.com</a:t>
            </a:r>
            <a:endParaRPr lang="en-US" altLang="ru-RU" dirty="0"/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362200" y="43434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Спасибо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chemeClr val="bg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000" dirty="0" smtClean="0">
                <a:solidFill>
                  <a:srgbClr val="808000"/>
                </a:solidFill>
              </a:rPr>
              <a:t>Ангарский городской округ</a:t>
            </a:r>
            <a:endParaRPr lang="en-US" altLang="ru-RU" sz="2000" dirty="0">
              <a:solidFill>
                <a:srgbClr val="808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4" b="9133"/>
          <a:stretch/>
        </p:blipFill>
        <p:spPr bwMode="auto">
          <a:xfrm>
            <a:off x="1756402" y="1214072"/>
            <a:ext cx="5344235" cy="2490911"/>
          </a:xfrm>
          <a:prstGeom prst="rect">
            <a:avLst/>
          </a:prstGeom>
          <a:noFill/>
        </p:spPr>
      </p:pic>
      <p:pic>
        <p:nvPicPr>
          <p:cNvPr id="6" name="Рисунок 2" descr="gerb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86" y="24286"/>
            <a:ext cx="849029" cy="1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5805264"/>
            <a:ext cx="1080120" cy="72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562697"/>
            <a:ext cx="1288382" cy="77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3050"/>
            <a:ext cx="7272808" cy="707678"/>
          </a:xfrm>
        </p:spPr>
        <p:txBody>
          <a:bodyPr/>
          <a:lstStyle/>
          <a:p>
            <a:pPr algn="ctr"/>
            <a:r>
              <a:rPr lang="ru-RU" dirty="0"/>
              <a:t>Стратегия социально-экономического развития АГО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период 2017-2030 годов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322712" cy="5688632"/>
          </a:xfrm>
        </p:spPr>
        <p:txBody>
          <a:bodyPr/>
          <a:lstStyle/>
          <a:p>
            <a:r>
              <a:rPr lang="ru-RU" dirty="0" smtClean="0">
                <a:solidFill>
                  <a:srgbClr val="808000"/>
                </a:solidFill>
              </a:rPr>
              <a:t>Стратегия </a:t>
            </a:r>
            <a:r>
              <a:rPr lang="ru-RU" dirty="0">
                <a:solidFill>
                  <a:srgbClr val="808000"/>
                </a:solidFill>
              </a:rPr>
              <a:t>социально-экономического развития Ангарского городского округа на период 2017-2030 годов </a:t>
            </a:r>
            <a:endParaRPr lang="ru-RU" dirty="0" smtClean="0">
              <a:solidFill>
                <a:srgbClr val="808000"/>
              </a:solidFill>
            </a:endParaRPr>
          </a:p>
          <a:p>
            <a:r>
              <a:rPr lang="ru-RU" dirty="0" smtClean="0"/>
              <a:t>(</a:t>
            </a:r>
            <a:r>
              <a:rPr lang="ru-RU" dirty="0"/>
              <a:t>далее – Стратегия СЭР АГО) разработана в соответствии с нормами Федерального закона РФ от 28.06.2014 года  № 172 </a:t>
            </a:r>
            <a:r>
              <a:rPr lang="ru-RU" dirty="0" smtClean="0"/>
              <a:t>ФЗ</a:t>
            </a:r>
          </a:p>
          <a:p>
            <a:r>
              <a:rPr lang="ru-RU" dirty="0" smtClean="0"/>
              <a:t>«</a:t>
            </a:r>
            <a:r>
              <a:rPr lang="ru-RU" dirty="0"/>
              <a:t>О стратегическом планировании в Российской Федерации»,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Уставом </a:t>
            </a:r>
            <a:r>
              <a:rPr lang="ru-RU" dirty="0"/>
              <a:t>Ангарского городского округа,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Порядком </a:t>
            </a:r>
            <a:r>
              <a:rPr lang="ru-RU" dirty="0"/>
              <a:t>разработки и корректировки стратегии социально-экономического развития Ангарского городского </a:t>
            </a:r>
            <a:r>
              <a:rPr lang="ru-RU" dirty="0" smtClean="0"/>
              <a:t>округа, утвержденным </a:t>
            </a:r>
            <a:r>
              <a:rPr lang="ru-RU" dirty="0"/>
              <a:t>постановлением администрации Ангарского городского округа от 29.07.2015 № 640-па 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r="-4012"/>
          <a:stretch/>
        </p:blipFill>
        <p:spPr>
          <a:xfrm>
            <a:off x="3744000" y="1224000"/>
            <a:ext cx="5148000" cy="3368526"/>
          </a:xfrm>
          <a:effectLst>
            <a:softEdge rad="127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798929" y="4941168"/>
            <a:ext cx="4896544" cy="14401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8CA35F"/>
              </a:buClr>
            </a:pPr>
            <a:r>
              <a:rPr lang="ru-RU" dirty="0">
                <a:solidFill>
                  <a:srgbClr val="808000"/>
                </a:solidFill>
              </a:rPr>
              <a:t>Утверждена решением Думы </a:t>
            </a:r>
            <a:endParaRPr lang="ru-RU" dirty="0" smtClean="0">
              <a:solidFill>
                <a:srgbClr val="808000"/>
              </a:solidFill>
            </a:endParaRPr>
          </a:p>
          <a:p>
            <a:pPr lvl="0" algn="ctr">
              <a:buClr>
                <a:srgbClr val="8CA35F"/>
              </a:buClr>
            </a:pPr>
            <a:r>
              <a:rPr lang="ru-RU" dirty="0" smtClean="0">
                <a:solidFill>
                  <a:srgbClr val="808000"/>
                </a:solidFill>
              </a:rPr>
              <a:t>Ангарского </a:t>
            </a:r>
            <a:r>
              <a:rPr lang="ru-RU" dirty="0">
                <a:solidFill>
                  <a:srgbClr val="808000"/>
                </a:solidFill>
              </a:rPr>
              <a:t>городского округа </a:t>
            </a:r>
            <a:endParaRPr lang="ru-RU" dirty="0" smtClean="0">
              <a:solidFill>
                <a:srgbClr val="808000"/>
              </a:solidFill>
            </a:endParaRPr>
          </a:p>
          <a:p>
            <a:pPr lvl="0" algn="ctr">
              <a:buClr>
                <a:srgbClr val="8CA35F"/>
              </a:buClr>
            </a:pPr>
            <a:r>
              <a:rPr lang="ru-RU" dirty="0" smtClean="0">
                <a:solidFill>
                  <a:srgbClr val="808000"/>
                </a:solidFill>
              </a:rPr>
              <a:t>от </a:t>
            </a:r>
            <a:r>
              <a:rPr lang="ru-RU" dirty="0">
                <a:solidFill>
                  <a:srgbClr val="808000"/>
                </a:solidFill>
              </a:rPr>
              <a:t>05.07.2016 года </a:t>
            </a:r>
            <a:r>
              <a:rPr lang="ru-RU" dirty="0" smtClean="0">
                <a:solidFill>
                  <a:srgbClr val="808000"/>
                </a:solidFill>
              </a:rPr>
              <a:t>№ </a:t>
            </a:r>
            <a:r>
              <a:rPr lang="ru-RU" dirty="0">
                <a:solidFill>
                  <a:srgbClr val="808000"/>
                </a:solidFill>
              </a:rPr>
              <a:t>196-20/01рД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88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42" t="576" r="51342" b="-576"/>
          <a:stretch/>
        </p:blipFill>
        <p:spPr>
          <a:xfrm>
            <a:off x="-2158260" y="1496218"/>
            <a:ext cx="5021785" cy="4430713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119" y="332656"/>
            <a:ext cx="7391400" cy="563562"/>
          </a:xfrm>
        </p:spPr>
        <p:txBody>
          <a:bodyPr/>
          <a:lstStyle/>
          <a:p>
            <a:r>
              <a:rPr lang="ru-RU" sz="2000" dirty="0" smtClean="0"/>
              <a:t>Процесс </a:t>
            </a:r>
            <a:r>
              <a:rPr lang="ru-RU" sz="2000" dirty="0"/>
              <a:t>разработки Стратегии СЭР </a:t>
            </a:r>
            <a:r>
              <a:rPr lang="ru-RU" sz="2000" dirty="0" smtClean="0"/>
              <a:t>АГО </a:t>
            </a:r>
            <a:br>
              <a:rPr lang="ru-RU" sz="2000" dirty="0" smtClean="0"/>
            </a:br>
            <a:r>
              <a:rPr lang="ru-RU" sz="1600" dirty="0" smtClean="0"/>
              <a:t>(структура стратегического планирования)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6325"/>
            <a:ext cx="8003232" cy="5248275"/>
          </a:xfrm>
        </p:spPr>
        <p:txBody>
          <a:bodyPr/>
          <a:lstStyle/>
          <a:p>
            <a:pPr marL="0" indent="0" algn="ctr">
              <a:buNone/>
            </a:pPr>
            <a:r>
              <a:rPr lang="ru-RU" sz="1200" dirty="0"/>
              <a:t>                </a:t>
            </a:r>
            <a:r>
              <a:rPr lang="ru-RU" sz="1400" dirty="0"/>
              <a:t>В процессе стратегического </a:t>
            </a:r>
            <a:r>
              <a:rPr lang="ru-RU" sz="1400" dirty="0" smtClean="0"/>
              <a:t>планирования создана </a:t>
            </a:r>
            <a:r>
              <a:rPr lang="ru-RU" sz="1800" dirty="0">
                <a:solidFill>
                  <a:srgbClr val="808000"/>
                </a:solidFill>
              </a:rPr>
              <a:t>Рабочая группа</a:t>
            </a:r>
            <a:endParaRPr lang="ru-RU" sz="1800" dirty="0" smtClean="0">
              <a:solidFill>
                <a:srgbClr val="808000"/>
              </a:solidFill>
            </a:endParaRPr>
          </a:p>
          <a:p>
            <a:pPr marL="0" indent="0" algn="ctr">
              <a:buNone/>
            </a:pPr>
            <a:r>
              <a:rPr lang="ru-RU" sz="1400" dirty="0" smtClean="0"/>
              <a:t>                      В состав были включены: </a:t>
            </a:r>
            <a:endParaRPr lang="ru-RU" sz="1400" dirty="0"/>
          </a:p>
        </p:txBody>
      </p:sp>
      <p:grpSp>
        <p:nvGrpSpPr>
          <p:cNvPr id="60" name="Group 46"/>
          <p:cNvGrpSpPr>
            <a:grpSpLocks/>
          </p:cNvGrpSpPr>
          <p:nvPr/>
        </p:nvGrpSpPr>
        <p:grpSpPr bwMode="auto">
          <a:xfrm>
            <a:off x="-1646237" y="1443037"/>
            <a:ext cx="9658350" cy="4430713"/>
            <a:chOff x="-1344" y="912"/>
            <a:chExt cx="6084" cy="2791"/>
          </a:xfrm>
        </p:grpSpPr>
        <p:sp>
          <p:nvSpPr>
            <p:cNvPr id="61" name="AutoShape 2"/>
            <p:cNvSpPr>
              <a:spLocks noChangeArrowheads="1"/>
            </p:cNvSpPr>
            <p:nvPr/>
          </p:nvSpPr>
          <p:spPr bwMode="gray">
            <a:xfrm rot="5400000">
              <a:off x="-1344" y="912"/>
              <a:ext cx="2791" cy="2791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grpSp>
          <p:nvGrpSpPr>
            <p:cNvPr id="64" name="Group 41"/>
            <p:cNvGrpSpPr>
              <a:grpSpLocks/>
            </p:cNvGrpSpPr>
            <p:nvPr/>
          </p:nvGrpSpPr>
          <p:grpSpPr bwMode="auto">
            <a:xfrm>
              <a:off x="980" y="1245"/>
              <a:ext cx="3490" cy="339"/>
              <a:chOff x="980" y="1245"/>
              <a:chExt cx="3490" cy="339"/>
            </a:xfrm>
          </p:grpSpPr>
          <p:sp>
            <p:nvSpPr>
              <p:cNvPr id="93" name="AutoShape 5"/>
              <p:cNvSpPr>
                <a:spLocks noChangeArrowheads="1"/>
              </p:cNvSpPr>
              <p:nvPr/>
            </p:nvSpPr>
            <p:spPr bwMode="gray">
              <a:xfrm>
                <a:off x="1163" y="1245"/>
                <a:ext cx="3270" cy="334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  <a:effectLst/>
              <a:scene3d>
                <a:camera prst="obliqueBottomRight"/>
                <a:lightRig rig="threePt" dir="t"/>
              </a:scene3d>
              <a:extLst/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4" name="Group 6"/>
              <p:cNvGrpSpPr>
                <a:grpSpLocks/>
              </p:cNvGrpSpPr>
              <p:nvPr/>
            </p:nvGrpSpPr>
            <p:grpSpPr bwMode="auto">
              <a:xfrm>
                <a:off x="980" y="1268"/>
                <a:ext cx="316" cy="316"/>
                <a:chOff x="980" y="1412"/>
                <a:chExt cx="316" cy="316"/>
              </a:xfrm>
            </p:grpSpPr>
            <p:sp>
              <p:nvSpPr>
                <p:cNvPr id="97" name="Oval 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tx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Oval 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5" name="Text Box 10"/>
              <p:cNvSpPr txBox="1">
                <a:spLocks noChangeArrowheads="1"/>
              </p:cNvSpPr>
              <p:nvPr/>
            </p:nvSpPr>
            <p:spPr bwMode="gray">
              <a:xfrm>
                <a:off x="1035" y="131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1</a:t>
                </a:r>
              </a:p>
            </p:txBody>
          </p:sp>
          <p:sp>
            <p:nvSpPr>
              <p:cNvPr id="96" name="Text Box 11"/>
              <p:cNvSpPr txBox="1">
                <a:spLocks noChangeArrowheads="1"/>
              </p:cNvSpPr>
              <p:nvPr/>
            </p:nvSpPr>
            <p:spPr bwMode="gray">
              <a:xfrm>
                <a:off x="1237" y="1325"/>
                <a:ext cx="3233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/>
                  <a:t>руководители структурных подразделений администрации </a:t>
                </a:r>
                <a:r>
                  <a:rPr lang="ru-RU" sz="1200" b="1" kern="0" dirty="0" smtClean="0"/>
                  <a:t>АГО</a:t>
                </a:r>
                <a:endParaRPr lang="ru-RU" sz="1200" b="1" kern="0" dirty="0"/>
              </a:p>
            </p:txBody>
          </p:sp>
        </p:grpSp>
        <p:grpSp>
          <p:nvGrpSpPr>
            <p:cNvPr id="65" name="Group 42"/>
            <p:cNvGrpSpPr>
              <a:grpSpLocks/>
            </p:cNvGrpSpPr>
            <p:nvPr/>
          </p:nvGrpSpPr>
          <p:grpSpPr bwMode="auto">
            <a:xfrm>
              <a:off x="1200" y="1704"/>
              <a:ext cx="3445" cy="340"/>
              <a:chOff x="1200" y="1704"/>
              <a:chExt cx="3445" cy="340"/>
            </a:xfrm>
          </p:grpSpPr>
          <p:sp>
            <p:nvSpPr>
              <p:cNvPr id="87" name="AutoShape 4"/>
              <p:cNvSpPr>
                <a:spLocks noChangeArrowheads="1"/>
              </p:cNvSpPr>
              <p:nvPr/>
            </p:nvSpPr>
            <p:spPr bwMode="gray">
              <a:xfrm>
                <a:off x="1417" y="1704"/>
                <a:ext cx="3108" cy="33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9000">
                    <a:schemeClr val="dk2">
                      <a:tint val="80000"/>
                      <a:satMod val="300000"/>
                    </a:schemeClr>
                  </a:gs>
                  <a:gs pos="100000">
                    <a:schemeClr val="dk2">
                      <a:shade val="30000"/>
                      <a:satMod val="200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extLst/>
            </p:spPr>
            <p:style>
              <a:lnRef idx="0">
                <a:scrgbClr r="0" g="0" b="0"/>
              </a:lnRef>
              <a:fillRef idx="1003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Text Box 12"/>
              <p:cNvSpPr txBox="1">
                <a:spLocks noChangeArrowheads="1"/>
              </p:cNvSpPr>
              <p:nvPr/>
            </p:nvSpPr>
            <p:spPr bwMode="gray">
              <a:xfrm>
                <a:off x="1521" y="1728"/>
                <a:ext cx="3124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9" name="Group 14"/>
              <p:cNvGrpSpPr>
                <a:grpSpLocks/>
              </p:cNvGrpSpPr>
              <p:nvPr/>
            </p:nvGrpSpPr>
            <p:grpSpPr bwMode="auto">
              <a:xfrm>
                <a:off x="1200" y="1728"/>
                <a:ext cx="316" cy="316"/>
                <a:chOff x="980" y="1412"/>
                <a:chExt cx="316" cy="316"/>
              </a:xfrm>
            </p:grpSpPr>
            <p:sp>
              <p:nvSpPr>
                <p:cNvPr id="91" name="Oval 15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Oval 16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0" name="Text Box 17"/>
              <p:cNvSpPr txBox="1">
                <a:spLocks noChangeArrowheads="1"/>
              </p:cNvSpPr>
              <p:nvPr/>
            </p:nvSpPr>
            <p:spPr bwMode="gray">
              <a:xfrm>
                <a:off x="1257" y="177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2</a:t>
                </a:r>
              </a:p>
            </p:txBody>
          </p:sp>
        </p:grpSp>
        <p:grpSp>
          <p:nvGrpSpPr>
            <p:cNvPr id="66" name="Group 43"/>
            <p:cNvGrpSpPr>
              <a:grpSpLocks/>
            </p:cNvGrpSpPr>
            <p:nvPr/>
          </p:nvGrpSpPr>
          <p:grpSpPr bwMode="auto">
            <a:xfrm>
              <a:off x="1289" y="2160"/>
              <a:ext cx="3356" cy="339"/>
              <a:chOff x="1289" y="2160"/>
              <a:chExt cx="3356" cy="339"/>
            </a:xfrm>
          </p:grpSpPr>
          <p:sp>
            <p:nvSpPr>
              <p:cNvPr id="81" name="AutoShape 18"/>
              <p:cNvSpPr>
                <a:spLocks noChangeArrowheads="1"/>
              </p:cNvSpPr>
              <p:nvPr/>
            </p:nvSpPr>
            <p:spPr bwMode="gray">
              <a:xfrm>
                <a:off x="1472" y="2160"/>
                <a:ext cx="3173" cy="334"/>
              </a:xfrm>
              <a:prstGeom prst="roundRect">
                <a:avLst>
                  <a:gd name="adj" fmla="val 50000"/>
                </a:avLst>
              </a:prstGeom>
              <a:ln/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2" name="Group 19"/>
              <p:cNvGrpSpPr>
                <a:grpSpLocks/>
              </p:cNvGrpSpPr>
              <p:nvPr/>
            </p:nvGrpSpPr>
            <p:grpSpPr bwMode="auto">
              <a:xfrm>
                <a:off x="1289" y="2183"/>
                <a:ext cx="316" cy="316"/>
                <a:chOff x="980" y="1412"/>
                <a:chExt cx="316" cy="316"/>
              </a:xfrm>
            </p:grpSpPr>
            <p:sp>
              <p:nvSpPr>
                <p:cNvPr id="85" name="Oval 20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Oval 21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3" name="Text Box 22"/>
              <p:cNvSpPr txBox="1">
                <a:spLocks noChangeArrowheads="1"/>
              </p:cNvSpPr>
              <p:nvPr/>
            </p:nvSpPr>
            <p:spPr bwMode="gray">
              <a:xfrm>
                <a:off x="1344" y="223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3</a:t>
                </a:r>
              </a:p>
            </p:txBody>
          </p:sp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gray">
              <a:xfrm>
                <a:off x="1595" y="2183"/>
                <a:ext cx="293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>
                    <a:solidFill>
                      <a:srgbClr val="FFFFFF"/>
                    </a:solidFill>
                  </a:rPr>
                  <a:t>депутаты Законодательного собрания Иркутской области</a:t>
                </a:r>
              </a:p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 smtClean="0">
                    <a:solidFill>
                      <a:srgbClr val="FFFFFF"/>
                    </a:solidFill>
                  </a:rPr>
                  <a:t>депутаты </a:t>
                </a:r>
                <a:r>
                  <a:rPr lang="ru-RU" sz="1200" b="1" kern="0" dirty="0">
                    <a:solidFill>
                      <a:srgbClr val="FFFFFF"/>
                    </a:solidFill>
                  </a:rPr>
                  <a:t>Думы Ангарского городского округа </a:t>
                </a:r>
              </a:p>
            </p:txBody>
          </p:sp>
        </p:grpSp>
        <p:grpSp>
          <p:nvGrpSpPr>
            <p:cNvPr id="67" name="Group 44"/>
            <p:cNvGrpSpPr>
              <a:grpSpLocks/>
            </p:cNvGrpSpPr>
            <p:nvPr/>
          </p:nvGrpSpPr>
          <p:grpSpPr bwMode="auto">
            <a:xfrm>
              <a:off x="1200" y="2634"/>
              <a:ext cx="3540" cy="340"/>
              <a:chOff x="1200" y="2634"/>
              <a:chExt cx="3540" cy="340"/>
            </a:xfrm>
          </p:grpSpPr>
          <p:sp>
            <p:nvSpPr>
              <p:cNvPr id="75" name="AutoShape 24"/>
              <p:cNvSpPr>
                <a:spLocks noChangeArrowheads="1"/>
              </p:cNvSpPr>
              <p:nvPr/>
            </p:nvSpPr>
            <p:spPr bwMode="gray">
              <a:xfrm>
                <a:off x="1417" y="2634"/>
                <a:ext cx="3290" cy="333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  <a:effectLst/>
              <a:extLst/>
            </p:spPr>
            <p:style>
              <a:lnRef idx="0">
                <a:scrgbClr r="0" g="0" b="0"/>
              </a:lnRef>
              <a:fillRef idx="1003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Text Box 25"/>
              <p:cNvSpPr txBox="1">
                <a:spLocks noChangeArrowheads="1"/>
              </p:cNvSpPr>
              <p:nvPr/>
            </p:nvSpPr>
            <p:spPr bwMode="gray">
              <a:xfrm>
                <a:off x="1472" y="2671"/>
                <a:ext cx="3268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>
                    <a:solidFill>
                      <a:srgbClr val="FFFFFF"/>
                    </a:solidFill>
                  </a:rPr>
                  <a:t>представители Общественной </a:t>
                </a:r>
                <a:r>
                  <a:rPr lang="ru-RU" sz="1200" b="1" kern="0" dirty="0" smtClean="0">
                    <a:solidFill>
                      <a:srgbClr val="FFFFFF"/>
                    </a:solidFill>
                  </a:rPr>
                  <a:t>палаты, молодежного </a:t>
                </a:r>
                <a:r>
                  <a:rPr lang="ru-RU" sz="1200" b="1" kern="0" dirty="0">
                    <a:solidFill>
                      <a:srgbClr val="FFFFFF"/>
                    </a:solidFill>
                  </a:rPr>
                  <a:t>парламента</a:t>
                </a:r>
              </a:p>
            </p:txBody>
          </p:sp>
          <p:grpSp>
            <p:nvGrpSpPr>
              <p:cNvPr id="77" name="Group 26"/>
              <p:cNvGrpSpPr>
                <a:grpSpLocks/>
              </p:cNvGrpSpPr>
              <p:nvPr/>
            </p:nvGrpSpPr>
            <p:grpSpPr bwMode="auto">
              <a:xfrm>
                <a:off x="1200" y="2658"/>
                <a:ext cx="316" cy="316"/>
                <a:chOff x="980" y="1412"/>
                <a:chExt cx="316" cy="316"/>
              </a:xfrm>
            </p:grpSpPr>
            <p:sp>
              <p:nvSpPr>
                <p:cNvPr id="79" name="Oval 27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28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8" name="Text Box 29"/>
              <p:cNvSpPr txBox="1">
                <a:spLocks noChangeArrowheads="1"/>
              </p:cNvSpPr>
              <p:nvPr/>
            </p:nvSpPr>
            <p:spPr bwMode="gray">
              <a:xfrm>
                <a:off x="1257" y="2706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4</a:t>
                </a:r>
              </a:p>
            </p:txBody>
          </p:sp>
        </p:grpSp>
        <p:grpSp>
          <p:nvGrpSpPr>
            <p:cNvPr id="68" name="Group 45"/>
            <p:cNvGrpSpPr>
              <a:grpSpLocks/>
            </p:cNvGrpSpPr>
            <p:nvPr/>
          </p:nvGrpSpPr>
          <p:grpSpPr bwMode="auto">
            <a:xfrm>
              <a:off x="921" y="3120"/>
              <a:ext cx="3512" cy="339"/>
              <a:chOff x="921" y="3120"/>
              <a:chExt cx="3512" cy="339"/>
            </a:xfrm>
          </p:grpSpPr>
          <p:sp>
            <p:nvSpPr>
              <p:cNvPr id="69" name="AutoShape 30"/>
              <p:cNvSpPr>
                <a:spLocks noChangeArrowheads="1"/>
              </p:cNvSpPr>
              <p:nvPr/>
            </p:nvSpPr>
            <p:spPr bwMode="gray">
              <a:xfrm>
                <a:off x="1104" y="3120"/>
                <a:ext cx="3329" cy="334"/>
              </a:xfrm>
              <a:prstGeom prst="roundRect">
                <a:avLst>
                  <a:gd name="adj" fmla="val 50000"/>
                </a:avLst>
              </a:prstGeom>
              <a:ln/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0" name="Group 31"/>
              <p:cNvGrpSpPr>
                <a:grpSpLocks/>
              </p:cNvGrpSpPr>
              <p:nvPr/>
            </p:nvGrpSpPr>
            <p:grpSpPr bwMode="auto">
              <a:xfrm>
                <a:off x="921" y="3143"/>
                <a:ext cx="316" cy="316"/>
                <a:chOff x="980" y="1412"/>
                <a:chExt cx="316" cy="316"/>
              </a:xfrm>
            </p:grpSpPr>
            <p:sp>
              <p:nvSpPr>
                <p:cNvPr id="73" name="Oval 32"/>
                <p:cNvSpPr>
                  <a:spLocks noChangeArrowheads="1"/>
                </p:cNvSpPr>
                <p:nvPr/>
              </p:nvSpPr>
              <p:spPr bwMode="gray">
                <a:xfrm>
                  <a:off x="980" y="1412"/>
                  <a:ext cx="316" cy="316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Oval 33"/>
                <p:cNvSpPr>
                  <a:spLocks noChangeArrowheads="1"/>
                </p:cNvSpPr>
                <p:nvPr/>
              </p:nvSpPr>
              <p:spPr bwMode="gray">
                <a:xfrm>
                  <a:off x="1028" y="1461"/>
                  <a:ext cx="220" cy="22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1" name="Text Box 34"/>
              <p:cNvSpPr txBox="1">
                <a:spLocks noChangeArrowheads="1"/>
              </p:cNvSpPr>
              <p:nvPr/>
            </p:nvSpPr>
            <p:spPr bwMode="gray">
              <a:xfrm>
                <a:off x="976" y="31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5</a:t>
                </a:r>
              </a:p>
            </p:txBody>
          </p:sp>
          <p:sp>
            <p:nvSpPr>
              <p:cNvPr id="72" name="Text Box 35"/>
              <p:cNvSpPr txBox="1">
                <a:spLocks noChangeArrowheads="1"/>
              </p:cNvSpPr>
              <p:nvPr/>
            </p:nvSpPr>
            <p:spPr bwMode="gray">
              <a:xfrm>
                <a:off x="1257" y="3200"/>
                <a:ext cx="2907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>
                    <a:solidFill>
                      <a:srgbClr val="FFFFFF"/>
                    </a:solidFill>
                  </a:rPr>
                  <a:t>представители </a:t>
                </a:r>
                <a:r>
                  <a:rPr lang="ru-RU" sz="1200" b="1" kern="0" dirty="0" smtClean="0">
                    <a:solidFill>
                      <a:srgbClr val="FFFFFF"/>
                    </a:solidFill>
                  </a:rPr>
                  <a:t>малого, среднего и крупного бизнеса АГО</a:t>
                </a:r>
                <a:endParaRPr lang="ru-RU" sz="1200" b="1" kern="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2868614" y="2714450"/>
            <a:ext cx="481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представители науки (Институт географии им. Сочавы СО </a:t>
            </a:r>
            <a:r>
              <a:rPr lang="ru-RU" sz="1200" dirty="0" smtClean="0">
                <a:solidFill>
                  <a:schemeClr val="bg1"/>
                </a:solidFill>
              </a:rPr>
              <a:t>РАН, Ангарский государственный технический университет)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0" name="_h2"/>
          <p:cNvSpPr txBox="1">
            <a:spLocks/>
          </p:cNvSpPr>
          <p:nvPr/>
        </p:nvSpPr>
        <p:spPr bwMode="gray">
          <a:xfrm>
            <a:off x="457201" y="5949280"/>
            <a:ext cx="8686800" cy="926954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ru-RU" sz="1400" kern="0" dirty="0">
                <a:solidFill>
                  <a:srgbClr val="808000"/>
                </a:solidFill>
              </a:rPr>
              <a:t>Состоялось 17 заседаний по направлениям: </a:t>
            </a:r>
            <a:r>
              <a:rPr lang="ru-RU" sz="1400" kern="0" dirty="0"/>
              <a:t>промышленность, энергетика, малый бизнес, образование и молодежная политика, здравоохранение и спорт, культура, </a:t>
            </a:r>
            <a:r>
              <a:rPr lang="ru-RU" sz="1400" kern="0" dirty="0" smtClean="0"/>
              <a:t>благоустройство, </a:t>
            </a:r>
            <a:r>
              <a:rPr lang="ru-RU" sz="1400" kern="0" dirty="0"/>
              <a:t>ЖКХ, внегородские территории, сельское хозяйство, продовольственная безопасность,  транспорт, безопасность, экология, местные сообщества </a:t>
            </a:r>
            <a:r>
              <a:rPr lang="ru-RU" sz="1400" kern="0" dirty="0" smtClean="0"/>
              <a:t>(НКО).</a:t>
            </a:r>
            <a:endParaRPr lang="ru-RU" sz="1400" kern="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59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" y="1534593"/>
            <a:ext cx="9143999" cy="53012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/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sz="2000" noProof="1"/>
              <a:t>Процесс разработки Стратегии СЭР </a:t>
            </a:r>
            <a:r>
              <a:rPr lang="ru-RU" sz="2000" noProof="1" smtClean="0"/>
              <a:t>АГО</a:t>
            </a:r>
            <a:endParaRPr lang="de-DE" sz="2000" b="0" dirty="0"/>
          </a:p>
        </p:txBody>
      </p:sp>
      <p:grpSp>
        <p:nvGrpSpPr>
          <p:cNvPr id="3" name="Gruppieren 33"/>
          <p:cNvGrpSpPr/>
          <p:nvPr/>
        </p:nvGrpSpPr>
        <p:grpSpPr bwMode="gray">
          <a:xfrm>
            <a:off x="2439214" y="1262560"/>
            <a:ext cx="4401667" cy="4384430"/>
            <a:chOff x="2255520" y="2068512"/>
            <a:chExt cx="3972355" cy="3956800"/>
          </a:xfrm>
          <a:scene3d>
            <a:camera prst="perspectiveRelaxed">
              <a:rot lat="18437077" lon="1557584" rev="19810781"/>
            </a:camera>
            <a:lightRig rig="balanced" dir="t">
              <a:rot lat="0" lon="0" rev="17400000"/>
            </a:lightRig>
          </a:scene3d>
        </p:grpSpPr>
        <p:sp>
          <p:nvSpPr>
            <p:cNvPr id="17" name="Rechteck 16"/>
            <p:cNvSpPr/>
            <p:nvPr/>
          </p:nvSpPr>
          <p:spPr bwMode="gray">
            <a:xfrm>
              <a:off x="2255520" y="2068512"/>
              <a:ext cx="1836420" cy="183642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effectLst>
              <a:outerShdw blurRad="317500" sx="102000" sy="102000" algn="ctr" rotWithShape="0">
                <a:prstClr val="black">
                  <a:alpha val="81000"/>
                </a:prstClr>
              </a:outerShdw>
            </a:effectLst>
            <a:sp3d extrusionH="762000">
              <a:bevelT w="38100" h="38100"/>
            </a:sp3d>
          </p:spPr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8" name="Rechteck 17"/>
            <p:cNvSpPr/>
            <p:nvPr/>
          </p:nvSpPr>
          <p:spPr bwMode="gray">
            <a:xfrm>
              <a:off x="4351020" y="2068512"/>
              <a:ext cx="1836420" cy="183642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effectLst>
              <a:outerShdw blurRad="317500" sx="102000" sy="102000" algn="ctr" rotWithShape="0">
                <a:prstClr val="black">
                  <a:alpha val="81000"/>
                </a:prstClr>
              </a:outerShdw>
            </a:effectLst>
            <a:sp3d extrusionH="762000">
              <a:bevelT w="38100" h="38100"/>
            </a:sp3d>
          </p:spPr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sp>
          <p:nvSpPr>
            <p:cNvPr id="19" name="Rechteck 18"/>
            <p:cNvSpPr/>
            <p:nvPr/>
          </p:nvSpPr>
          <p:spPr bwMode="gray">
            <a:xfrm>
              <a:off x="2255520" y="4156392"/>
              <a:ext cx="1836420" cy="1836420"/>
            </a:xfrm>
            <a:prstGeom prst="rec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effectLst>
              <a:outerShdw blurRad="317500" sx="102000" sy="102000" algn="ctr" rotWithShape="0">
                <a:prstClr val="black">
                  <a:alpha val="81000"/>
                </a:prstClr>
              </a:outerShdw>
            </a:effectLst>
            <a:sp3d extrusionH="762000">
              <a:bevelT w="38100" h="38100"/>
            </a:sp3d>
          </p:spPr>
          <p:txBody>
            <a:bodyPr lIns="0" tIns="0" rIns="0" bIns="0" rtlCol="0" anchor="ctr"/>
            <a:lstStyle/>
            <a:p>
              <a:pPr algn="ctr"/>
              <a:endParaRPr lang="de-DE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echteck 19"/>
            <p:cNvSpPr/>
            <p:nvPr/>
          </p:nvSpPr>
          <p:spPr bwMode="gray">
            <a:xfrm>
              <a:off x="4351020" y="4156392"/>
              <a:ext cx="1836420" cy="1836420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9D9D9"/>
                </a:gs>
              </a:gsLst>
              <a:lin ang="5400000" scaled="0"/>
            </a:gradFill>
            <a:ln w="12700">
              <a:noFill/>
              <a:round/>
              <a:headEnd/>
              <a:tailEnd/>
            </a:ln>
            <a:effectLst>
              <a:outerShdw blurRad="317500" sx="102000" sy="102000" algn="ctr" rotWithShape="0">
                <a:prstClr val="black">
                  <a:alpha val="81000"/>
                </a:prstClr>
              </a:outerShdw>
            </a:effectLst>
            <a:sp3d extrusionH="762000">
              <a:bevelT w="38100" h="38100"/>
            </a:sp3d>
          </p:spPr>
          <p:txBody>
            <a:bodyPr rtlCol="0" anchor="ctr"/>
            <a:lstStyle/>
            <a:p>
              <a:pPr algn="ctr"/>
              <a:endParaRPr lang="de-DE" sz="2000" dirty="0"/>
            </a:p>
          </p:txBody>
        </p:sp>
        <p:grpSp>
          <p:nvGrpSpPr>
            <p:cNvPr id="4" name="Gruppieren 21"/>
            <p:cNvGrpSpPr/>
            <p:nvPr/>
          </p:nvGrpSpPr>
          <p:grpSpPr bwMode="gray">
            <a:xfrm>
              <a:off x="2400300" y="2323069"/>
              <a:ext cx="1501240" cy="1602464"/>
              <a:chOff x="541020" y="1877870"/>
              <a:chExt cx="1501240" cy="1602464"/>
            </a:xfrm>
          </p:grpSpPr>
          <p:sp>
            <p:nvSpPr>
              <p:cNvPr id="23" name="Rechteck 22"/>
              <p:cNvSpPr/>
              <p:nvPr/>
            </p:nvSpPr>
            <p:spPr bwMode="gray">
              <a:xfrm>
                <a:off x="918260" y="1877870"/>
                <a:ext cx="746760" cy="1083256"/>
              </a:xfrm>
              <a:prstGeom prst="rect">
                <a:avLst/>
              </a:prstGeom>
              <a:sp3d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7200" b="1" noProof="1" smtClean="0">
                    <a:solidFill>
                      <a:srgbClr val="40404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a:rPr>
                  <a:t>S</a:t>
                </a:r>
                <a:endParaRPr lang="de-DE" sz="4400" b="1" dirty="0">
                  <a:solidFill>
                    <a:srgbClr val="40404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24" name="Rechteck 23"/>
              <p:cNvSpPr/>
              <p:nvPr/>
            </p:nvSpPr>
            <p:spPr bwMode="gray">
              <a:xfrm>
                <a:off x="541020" y="2730387"/>
                <a:ext cx="1501240" cy="749947"/>
              </a:xfrm>
              <a:prstGeom prst="rect">
                <a:avLst/>
              </a:prstGeom>
              <a:sp3d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noProof="1" smtClean="0">
                    <a:solidFill>
                      <a:srgbClr val="40404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a:rPr>
                  <a:t>Сильные стороны</a:t>
                </a:r>
                <a:endParaRPr lang="de-DE" sz="1600" b="1" dirty="0">
                  <a:solidFill>
                    <a:srgbClr val="40404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  <p:grpSp>
          <p:nvGrpSpPr>
            <p:cNvPr id="5" name="Gruppieren 24"/>
            <p:cNvGrpSpPr/>
            <p:nvPr/>
          </p:nvGrpSpPr>
          <p:grpSpPr bwMode="gray">
            <a:xfrm>
              <a:off x="4302965" y="2323069"/>
              <a:ext cx="1924910" cy="1602463"/>
              <a:chOff x="329185" y="1877870"/>
              <a:chExt cx="1924910" cy="1602463"/>
            </a:xfrm>
          </p:grpSpPr>
          <p:sp>
            <p:nvSpPr>
              <p:cNvPr id="26" name="Rechteck 25"/>
              <p:cNvSpPr/>
              <p:nvPr/>
            </p:nvSpPr>
            <p:spPr bwMode="gray">
              <a:xfrm>
                <a:off x="918260" y="1877870"/>
                <a:ext cx="746760" cy="1083256"/>
              </a:xfrm>
              <a:prstGeom prst="rect">
                <a:avLst/>
              </a:prstGeom>
              <a:sp3d/>
            </p:spPr>
            <p:txBody>
              <a:bodyPr wrap="square">
                <a:spAutoFit/>
                <a:sp3d extrusionH="25400">
                  <a:bevelT w="0" h="0"/>
                </a:sp3d>
              </a:bodyPr>
              <a:lstStyle/>
              <a:p>
                <a:pPr algn="ctr"/>
                <a:r>
                  <a:rPr lang="de-DE" sz="7200" b="1" noProof="1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</a:t>
                </a:r>
                <a:endParaRPr lang="de-DE" sz="72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 bwMode="gray">
              <a:xfrm>
                <a:off x="329185" y="2730387"/>
                <a:ext cx="1924910" cy="749946"/>
              </a:xfrm>
              <a:prstGeom prst="rect">
                <a:avLst/>
              </a:prstGeom>
              <a:sp3d/>
            </p:spPr>
            <p:txBody>
              <a:bodyPr wrap="square">
                <a:spAutoFit/>
                <a:sp3d extrusionH="12700">
                  <a:bevelT w="6350" h="6350"/>
                </a:sp3d>
              </a:bodyPr>
              <a:lstStyle/>
              <a:p>
                <a:pPr algn="ctr"/>
                <a:r>
                  <a:rPr lang="ru-RU" sz="2400" b="1" noProof="1" smtClean="0">
                    <a:solidFill>
                      <a:srgbClr val="FFFFFF"/>
                    </a:solidFill>
                  </a:rPr>
                  <a:t>Слабые стороны</a:t>
                </a:r>
                <a:endParaRPr lang="de-DE" sz="24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Gruppieren 27"/>
            <p:cNvGrpSpPr/>
            <p:nvPr/>
          </p:nvGrpSpPr>
          <p:grpSpPr bwMode="gray">
            <a:xfrm>
              <a:off x="2423110" y="4450625"/>
              <a:ext cx="1501240" cy="1213603"/>
              <a:chOff x="541020" y="1877870"/>
              <a:chExt cx="1501240" cy="1213603"/>
            </a:xfrm>
          </p:grpSpPr>
          <p:sp>
            <p:nvSpPr>
              <p:cNvPr id="29" name="Rechteck 28"/>
              <p:cNvSpPr/>
              <p:nvPr/>
            </p:nvSpPr>
            <p:spPr bwMode="gray">
              <a:xfrm>
                <a:off x="918260" y="1877870"/>
                <a:ext cx="746760" cy="1083256"/>
              </a:xfrm>
              <a:prstGeom prst="rect">
                <a:avLst/>
              </a:prstGeom>
              <a:sp3d/>
            </p:spPr>
            <p:txBody>
              <a:bodyPr wrap="square">
                <a:spAutoFit/>
                <a:sp3d extrusionH="25400">
                  <a:bevelT w="0" h="0"/>
                </a:sp3d>
              </a:bodyPr>
              <a:lstStyle/>
              <a:p>
                <a:pPr algn="ctr"/>
                <a:r>
                  <a:rPr lang="de-DE" sz="7200" b="1" noProof="1" smtClean="0">
                    <a:solidFill>
                      <a:srgbClr val="FFFFFF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O</a:t>
                </a:r>
                <a:endParaRPr lang="de-DE" sz="4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 bwMode="gray">
              <a:xfrm>
                <a:off x="541020" y="2730387"/>
                <a:ext cx="1501240" cy="361086"/>
              </a:xfrm>
              <a:prstGeom prst="rect">
                <a:avLst/>
              </a:prstGeom>
              <a:sp3d/>
            </p:spPr>
            <p:txBody>
              <a:bodyPr wrap="square" lIns="0" rIns="0">
                <a:spAutoFit/>
                <a:sp3d extrusionH="12700">
                  <a:bevelT w="6350" h="6350"/>
                </a:sp3d>
              </a:bodyPr>
              <a:lstStyle/>
              <a:p>
                <a:pPr algn="ctr"/>
                <a:r>
                  <a:rPr lang="ru-RU" b="1" noProof="1" smtClean="0">
                    <a:solidFill>
                      <a:srgbClr val="FFFFFF"/>
                    </a:solidFill>
                  </a:rPr>
                  <a:t>Возможности</a:t>
                </a:r>
                <a:endParaRPr lang="de-DE" sz="2000" b="1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uppieren 30"/>
            <p:cNvGrpSpPr/>
            <p:nvPr/>
          </p:nvGrpSpPr>
          <p:grpSpPr bwMode="gray">
            <a:xfrm>
              <a:off x="4518610" y="4450625"/>
              <a:ext cx="1501240" cy="1574687"/>
              <a:chOff x="541020" y="1877870"/>
              <a:chExt cx="1501240" cy="1574687"/>
            </a:xfrm>
          </p:grpSpPr>
          <p:sp>
            <p:nvSpPr>
              <p:cNvPr id="32" name="Rechteck 31"/>
              <p:cNvSpPr/>
              <p:nvPr/>
            </p:nvSpPr>
            <p:spPr bwMode="gray">
              <a:xfrm>
                <a:off x="918260" y="1877870"/>
                <a:ext cx="746760" cy="1083256"/>
              </a:xfrm>
              <a:prstGeom prst="rect">
                <a:avLst/>
              </a:prstGeom>
              <a:sp3d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7200" b="1" noProof="1" smtClean="0">
                    <a:solidFill>
                      <a:srgbClr val="40404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a:rPr>
                  <a:t>T</a:t>
                </a:r>
                <a:endParaRPr lang="de-DE" sz="4400" b="1" dirty="0">
                  <a:solidFill>
                    <a:srgbClr val="40404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 bwMode="gray">
              <a:xfrm>
                <a:off x="541020" y="2730387"/>
                <a:ext cx="1501240" cy="722170"/>
              </a:xfrm>
              <a:prstGeom prst="rect">
                <a:avLst/>
              </a:prstGeom>
              <a:sp3d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300" b="1" noProof="1" smtClean="0">
                    <a:solidFill>
                      <a:srgbClr val="40404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</a:rPr>
                  <a:t>Угрозы и риски</a:t>
                </a:r>
                <a:endParaRPr lang="de-DE" sz="2300" b="1" dirty="0">
                  <a:solidFill>
                    <a:srgbClr val="40404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</a:endParaRPr>
              </a:p>
            </p:txBody>
          </p:sp>
        </p:grpSp>
      </p:grp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67544" y="1124744"/>
            <a:ext cx="8352605" cy="924356"/>
          </a:xfrm>
        </p:spPr>
        <p:txBody>
          <a:bodyPr/>
          <a:lstStyle/>
          <a:p>
            <a:pPr marL="0" indent="0"/>
            <a:r>
              <a:rPr lang="ru-RU" sz="1400" noProof="1" smtClean="0"/>
              <a:t>       При разработке Стратегии </a:t>
            </a:r>
            <a:r>
              <a:rPr lang="ru-RU" sz="1400" noProof="1" smtClean="0">
                <a:solidFill>
                  <a:srgbClr val="808000"/>
                </a:solidFill>
              </a:rPr>
              <a:t>проведен </a:t>
            </a:r>
            <a:r>
              <a:rPr lang="en-US" sz="1400" noProof="1" smtClean="0">
                <a:solidFill>
                  <a:srgbClr val="808000"/>
                </a:solidFill>
              </a:rPr>
              <a:t>SWOT</a:t>
            </a:r>
            <a:r>
              <a:rPr lang="ru-RU" sz="1400" noProof="1" smtClean="0">
                <a:solidFill>
                  <a:srgbClr val="808000"/>
                </a:solidFill>
              </a:rPr>
              <a:t>- анализ </a:t>
            </a:r>
            <a:r>
              <a:rPr lang="ru-RU" sz="1400" noProof="1" smtClean="0"/>
              <a:t>существующих статистических </a:t>
            </a:r>
            <a:r>
              <a:rPr lang="ru-RU" sz="1400" noProof="1"/>
              <a:t>данных о социально-экономическом развитии </a:t>
            </a:r>
            <a:r>
              <a:rPr lang="ru-RU" sz="1400" noProof="1" smtClean="0"/>
              <a:t>АГО, </a:t>
            </a:r>
            <a:r>
              <a:rPr lang="ru-RU" sz="1400" noProof="1"/>
              <a:t>планов и программ развития хозяйствующих субъектов, </a:t>
            </a:r>
            <a:r>
              <a:rPr lang="ru-RU" sz="1400" noProof="1" smtClean="0"/>
              <a:t>выявлены тенденции </a:t>
            </a:r>
            <a:r>
              <a:rPr lang="ru-RU" sz="1400" noProof="1"/>
              <a:t>и </a:t>
            </a:r>
            <a:r>
              <a:rPr lang="ru-RU" sz="1400" noProof="1" smtClean="0"/>
              <a:t>ограничения развития.</a:t>
            </a:r>
            <a:endParaRPr lang="en-US" sz="1000" noProof="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8" y="6165304"/>
            <a:ext cx="8676457" cy="836712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0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456892"/>
            <a:ext cx="5472609" cy="39668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Процесс разработки Стратегии СЭР АГО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 smtClean="0"/>
              <a:t> </a:t>
            </a:r>
          </a:p>
          <a:p>
            <a:pPr marL="0" indent="0">
              <a:buNone/>
            </a:pPr>
            <a:r>
              <a:rPr lang="ru-RU" sz="1200" b="1" dirty="0"/>
              <a:t> </a:t>
            </a:r>
            <a:endParaRPr lang="ru-RU" sz="1200" b="1" dirty="0" smtClean="0"/>
          </a:p>
          <a:p>
            <a:pPr marL="0" indent="0">
              <a:buNone/>
            </a:pPr>
            <a:r>
              <a:rPr lang="ru-RU" sz="1200" dirty="0"/>
              <a:t> 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8" name="_h2"/>
          <p:cNvSpPr txBox="1">
            <a:spLocks/>
          </p:cNvSpPr>
          <p:nvPr/>
        </p:nvSpPr>
        <p:spPr bwMode="gray">
          <a:xfrm>
            <a:off x="467544" y="1232756"/>
            <a:ext cx="5472608" cy="1224136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/>
            <a:r>
              <a:rPr lang="ru-RU" sz="1400" kern="0" dirty="0"/>
              <a:t>В рамках разрабатываемой Стратегии в Ангарском государственном техническом университете был организован комплекс мероприятий, объединенных в проект </a:t>
            </a:r>
            <a:endParaRPr lang="ru-RU" sz="1400" kern="0" dirty="0" smtClean="0"/>
          </a:p>
          <a:p>
            <a:pPr marL="0" indent="0" algn="ctr"/>
            <a:r>
              <a:rPr lang="ru-RU" sz="1400" kern="0" dirty="0" smtClean="0">
                <a:solidFill>
                  <a:srgbClr val="808000"/>
                </a:solidFill>
              </a:rPr>
              <a:t>«</a:t>
            </a:r>
            <a:r>
              <a:rPr lang="ru-RU" sz="1400" kern="0" dirty="0">
                <a:solidFill>
                  <a:srgbClr val="808000"/>
                </a:solidFill>
              </a:rPr>
              <a:t>Ангарск глазами студентов АнГТУ</a:t>
            </a:r>
            <a:r>
              <a:rPr lang="ru-RU" sz="1400" kern="0" dirty="0" smtClean="0">
                <a:solidFill>
                  <a:srgbClr val="808000"/>
                </a:solidFill>
              </a:rPr>
              <a:t>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44824"/>
            <a:ext cx="2818778" cy="457250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79" y="1054072"/>
            <a:ext cx="1428950" cy="138131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6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19088"/>
            <a:ext cx="7499177" cy="563562"/>
          </a:xfrm>
        </p:spPr>
        <p:txBody>
          <a:bodyPr/>
          <a:lstStyle/>
          <a:p>
            <a:r>
              <a:rPr lang="ru-RU" altLang="ru-RU" sz="1800" dirty="0"/>
              <a:t>Процесс разработки Стратегии СЭР АГО</a:t>
            </a:r>
            <a:endParaRPr lang="en-US" altLang="ru-RU" sz="1800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1187624" y="1161647"/>
            <a:ext cx="6696744" cy="161928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gray">
          <a:xfrm>
            <a:off x="1928238" y="1933652"/>
            <a:ext cx="858608" cy="51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3534307" y="1241154"/>
            <a:ext cx="200337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200" dirty="0" smtClean="0">
                <a:solidFill>
                  <a:srgbClr val="808000"/>
                </a:solidFill>
              </a:rPr>
              <a:t>Публичные слушания </a:t>
            </a:r>
            <a:r>
              <a:rPr lang="ru-RU" altLang="ru-RU" sz="1200" dirty="0"/>
              <a:t>по </a:t>
            </a:r>
            <a:r>
              <a:rPr lang="ru-RU" altLang="ru-RU" sz="1200" dirty="0" smtClean="0"/>
              <a:t>Стратегии СЭР АГО </a:t>
            </a:r>
            <a:r>
              <a:rPr lang="ru-RU" altLang="ru-RU" sz="1200" dirty="0"/>
              <a:t>прошли 12 мая </a:t>
            </a:r>
            <a:r>
              <a:rPr lang="ru-RU" altLang="ru-RU" sz="1200" dirty="0" smtClean="0"/>
              <a:t>2016 года </a:t>
            </a:r>
          </a:p>
          <a:p>
            <a:pPr eaLnBrk="0" hangingPunct="0"/>
            <a:endParaRPr lang="ru-RU" altLang="ru-RU" sz="1200" dirty="0"/>
          </a:p>
          <a:p>
            <a:pPr eaLnBrk="0" hangingPunct="0"/>
            <a:r>
              <a:rPr lang="ru-RU" altLang="ru-RU" sz="1200" dirty="0" smtClean="0"/>
              <a:t>Количество</a:t>
            </a:r>
          </a:p>
          <a:p>
            <a:pPr eaLnBrk="0" hangingPunct="0"/>
            <a:r>
              <a:rPr lang="ru-RU" altLang="ru-RU" sz="1200" dirty="0" smtClean="0"/>
              <a:t>участников </a:t>
            </a:r>
            <a:r>
              <a:rPr lang="ru-RU" altLang="ru-RU" sz="1200" dirty="0"/>
              <a:t>публичных слушаний -153 </a:t>
            </a:r>
            <a:r>
              <a:rPr lang="ru-RU" altLang="ru-RU" sz="1200" dirty="0" smtClean="0"/>
              <a:t>человека</a:t>
            </a:r>
            <a:endParaRPr lang="en-US" altLang="ru-RU" sz="1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9" y="1229563"/>
            <a:ext cx="2162991" cy="155136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1115617" y="4365104"/>
            <a:ext cx="6768751" cy="1635543"/>
          </a:xfrm>
          <a:prstGeom prst="roundRect">
            <a:avLst>
              <a:gd name="adj" fmla="val 10889"/>
            </a:avLst>
          </a:prstGeom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gray">
          <a:xfrm>
            <a:off x="3829559" y="4505766"/>
            <a:ext cx="391053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400" dirty="0"/>
              <a:t>В целях обеспечения открытости и доступности информации создан специальный раздел на официальном сайте Ангарского городского округа, где отражался весь процесс разработки </a:t>
            </a:r>
            <a:r>
              <a:rPr lang="ru-RU" altLang="ru-RU" sz="1400" dirty="0" smtClean="0"/>
              <a:t>Стратегии: </a:t>
            </a:r>
            <a:r>
              <a:rPr lang="en-US" altLang="ru-RU" sz="1200" dirty="0">
                <a:solidFill>
                  <a:srgbClr val="808000"/>
                </a:solidFill>
                <a:hlinkClick r:id="rId4"/>
              </a:rPr>
              <a:t>http://</a:t>
            </a:r>
            <a:r>
              <a:rPr lang="en-US" altLang="ru-RU" sz="1200" dirty="0" smtClean="0">
                <a:solidFill>
                  <a:srgbClr val="808000"/>
                </a:solidFill>
                <a:hlinkClick r:id="rId4"/>
              </a:rPr>
              <a:t>angarsk-adm.ru/ekonomika/strategiya-razvitiya/</a:t>
            </a:r>
            <a:r>
              <a:rPr lang="ru-RU" altLang="ru-RU" sz="1200" dirty="0" smtClean="0">
                <a:solidFill>
                  <a:srgbClr val="808000"/>
                </a:solidFill>
              </a:rPr>
              <a:t> </a:t>
            </a:r>
            <a:endParaRPr lang="en-US" altLang="ru-RU" sz="1200" dirty="0">
              <a:solidFill>
                <a:srgbClr val="808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1" y="1231551"/>
            <a:ext cx="2334963" cy="154937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1907704" y="2924944"/>
            <a:ext cx="5976664" cy="1300331"/>
          </a:xfrm>
          <a:prstGeom prst="roundRect">
            <a:avLst>
              <a:gd name="adj" fmla="val 10889"/>
            </a:avLst>
          </a:prstGeom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gray">
          <a:xfrm>
            <a:off x="3419872" y="3212427"/>
            <a:ext cx="39105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sz="1400" dirty="0" smtClean="0"/>
              <a:t>Проект </a:t>
            </a:r>
            <a:r>
              <a:rPr lang="ru-RU" altLang="ru-RU" sz="1400" dirty="0"/>
              <a:t>Стратегии </a:t>
            </a:r>
            <a:r>
              <a:rPr lang="ru-RU" altLang="ru-RU" sz="1400" dirty="0" smtClean="0"/>
              <a:t>СЭР АГО был опубликован </a:t>
            </a:r>
            <a:r>
              <a:rPr lang="ru-RU" altLang="ru-RU" sz="1400" dirty="0"/>
              <a:t>в </a:t>
            </a:r>
            <a:r>
              <a:rPr lang="ru-RU" altLang="ru-RU" sz="1400" dirty="0" smtClean="0"/>
              <a:t>Общественно-политической газете </a:t>
            </a:r>
            <a:r>
              <a:rPr lang="ru-RU" altLang="ru-RU" sz="1400" dirty="0"/>
              <a:t>«Ангарские ведомости» </a:t>
            </a:r>
            <a:endParaRPr lang="en-US" alt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9" y="4420647"/>
            <a:ext cx="2306723" cy="152445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Прямоугольник 25"/>
          <p:cNvSpPr/>
          <p:nvPr/>
        </p:nvSpPr>
        <p:spPr>
          <a:xfrm>
            <a:off x="1049592" y="6307035"/>
            <a:ext cx="7021291" cy="30777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Процесс разработки Стратегии занял 9 месяцев </a:t>
            </a:r>
            <a:r>
              <a:rPr lang="ru-RU" sz="1400" dirty="0" smtClean="0">
                <a:solidFill>
                  <a:srgbClr val="808000"/>
                </a:solidFill>
              </a:rPr>
              <a:t>(сентябрь 2015 – май 2016 года)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55" y="2924944"/>
            <a:ext cx="995380" cy="1300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Содержание Стратегии СЭР АГО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8742969"/>
              </p:ext>
            </p:extLst>
          </p:nvPr>
        </p:nvGraphicFramePr>
        <p:xfrm>
          <a:off x="539552" y="980728"/>
          <a:ext cx="852645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9064" y="4869160"/>
            <a:ext cx="8496944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ru-RU" sz="1200" dirty="0" smtClean="0"/>
              <a:t>Приложение </a:t>
            </a:r>
            <a:r>
              <a:rPr lang="ru-RU" sz="1200" dirty="0"/>
              <a:t>№ 1 Анализ</a:t>
            </a:r>
            <a:r>
              <a:rPr lang="ru-RU" sz="1200" b="1" dirty="0"/>
              <a:t> </a:t>
            </a:r>
            <a:r>
              <a:rPr lang="ru-RU" sz="1200" dirty="0"/>
              <a:t>сильных и слабых сторон, возможностей и угроз социально-экономического развития Ангарского городского округа</a:t>
            </a:r>
          </a:p>
          <a:p>
            <a:r>
              <a:rPr lang="ru-RU" sz="1200" dirty="0"/>
              <a:t>Приложение № 2 Перечень</a:t>
            </a:r>
            <a:r>
              <a:rPr lang="ru-RU" sz="1200" b="1" dirty="0"/>
              <a:t> </a:t>
            </a:r>
            <a:r>
              <a:rPr lang="ru-RU" sz="1200" dirty="0"/>
              <a:t>выявленных проблем социально-экономического развития Ангарского городского округа </a:t>
            </a:r>
          </a:p>
          <a:p>
            <a:r>
              <a:rPr lang="ru-RU" sz="1200" dirty="0"/>
              <a:t>Приложение № 3 Сведения о составе и значениях целевых показателей Стратегии </a:t>
            </a:r>
          </a:p>
          <a:p>
            <a:r>
              <a:rPr lang="ru-RU" sz="1200" dirty="0"/>
              <a:t>Приложение № 4 Информация</a:t>
            </a:r>
            <a:r>
              <a:rPr lang="ru-RU" sz="1200" b="1" dirty="0"/>
              <a:t> </a:t>
            </a:r>
            <a:r>
              <a:rPr lang="ru-RU" sz="1200" dirty="0"/>
              <a:t>о прогнозной (справочной) оценке ресурсного обеспечения реализации стратегии за счет всех источников финансирования</a:t>
            </a:r>
          </a:p>
          <a:p>
            <a:r>
              <a:rPr lang="ru-RU" sz="1200" dirty="0"/>
              <a:t>Приложение № 5 Перечень муниципальных программ Ангарского городского округа </a:t>
            </a:r>
          </a:p>
          <a:p>
            <a:r>
              <a:rPr lang="ru-RU" sz="1200" b="1" dirty="0"/>
              <a:t> 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9447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sz="2400" b="0" dirty="0" smtClean="0">
                <a:solidFill>
                  <a:srgbClr val="FFFFFF"/>
                </a:solidFill>
                <a:latin typeface="Arial"/>
                <a:cs typeface="+mj-cs"/>
              </a:rPr>
              <a:t>Основная цель </a:t>
            </a:r>
            <a:r>
              <a:rPr lang="ru-RU" sz="2400" b="0" dirty="0">
                <a:solidFill>
                  <a:srgbClr val="FFFFFF"/>
                </a:solidFill>
                <a:latin typeface="Arial"/>
                <a:cs typeface="+mj-cs"/>
              </a:rPr>
              <a:t>и задачи Стратегии СЭР АГО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34033" y="969499"/>
            <a:ext cx="3450335" cy="478639"/>
          </a:xfrm>
        </p:spPr>
        <p:txBody>
          <a:bodyPr/>
          <a:lstStyle/>
          <a:p>
            <a:pPr algn="ctr"/>
            <a:endParaRPr lang="ru-RU" altLang="ko-KR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altLang="ko-KR" dirty="0" smtClean="0">
                <a:latin typeface="Arial" pitchFamily="34" charset="0"/>
                <a:cs typeface="Arial" pitchFamily="34" charset="0"/>
              </a:rPr>
              <a:t>Стратегические задачи</a:t>
            </a:r>
          </a:p>
          <a:p>
            <a:pPr algn="ctr"/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1945431"/>
            <a:ext cx="8229600" cy="3600400"/>
          </a:xfrm>
        </p:spPr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561947" y="1520964"/>
            <a:ext cx="3888619" cy="4462645"/>
            <a:chOff x="578278" y="2202086"/>
            <a:chExt cx="3888619" cy="4462645"/>
          </a:xfrm>
        </p:grpSpPr>
        <p:grpSp>
          <p:nvGrpSpPr>
            <p:cNvPr id="8" name="Group 15"/>
            <p:cNvGrpSpPr/>
            <p:nvPr/>
          </p:nvGrpSpPr>
          <p:grpSpPr>
            <a:xfrm>
              <a:off x="578278" y="2202086"/>
              <a:ext cx="3850846" cy="4462645"/>
              <a:chOff x="578278" y="2202086"/>
              <a:chExt cx="3850846" cy="4462645"/>
            </a:xfrm>
          </p:grpSpPr>
          <p:sp>
            <p:nvSpPr>
              <p:cNvPr id="13" name="Freeform 6"/>
              <p:cNvSpPr>
                <a:spLocks/>
              </p:cNvSpPr>
              <p:nvPr/>
            </p:nvSpPr>
            <p:spPr bwMode="auto">
              <a:xfrm>
                <a:off x="578278" y="2202086"/>
                <a:ext cx="2595979" cy="738474"/>
              </a:xfrm>
              <a:custGeom>
                <a:avLst/>
                <a:gdLst/>
                <a:ahLst/>
                <a:cxnLst>
                  <a:cxn ang="0">
                    <a:pos x="2408" y="0"/>
                  </a:cxn>
                  <a:cxn ang="0">
                    <a:pos x="2227" y="424"/>
                  </a:cxn>
                  <a:cxn ang="0">
                    <a:pos x="0" y="685"/>
                  </a:cxn>
                  <a:cxn ang="0">
                    <a:pos x="361" y="19"/>
                  </a:cxn>
                  <a:cxn ang="0">
                    <a:pos x="2408" y="0"/>
                  </a:cxn>
                </a:cxnLst>
                <a:rect l="0" t="0" r="r" b="b"/>
                <a:pathLst>
                  <a:path w="2408" h="685">
                    <a:moveTo>
                      <a:pt x="2408" y="0"/>
                    </a:moveTo>
                    <a:lnTo>
                      <a:pt x="2227" y="424"/>
                    </a:lnTo>
                    <a:lnTo>
                      <a:pt x="0" y="685"/>
                    </a:lnTo>
                    <a:lnTo>
                      <a:pt x="361" y="19"/>
                    </a:lnTo>
                    <a:lnTo>
                      <a:pt x="240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967460" y="2202086"/>
                <a:ext cx="2266091" cy="1142748"/>
              </a:xfrm>
              <a:custGeom>
                <a:avLst/>
                <a:gdLst/>
                <a:ahLst/>
                <a:cxnLst>
                  <a:cxn ang="0">
                    <a:pos x="2047" y="0"/>
                  </a:cxn>
                  <a:cxn ang="0">
                    <a:pos x="2102" y="599"/>
                  </a:cxn>
                  <a:cxn ang="0">
                    <a:pos x="73" y="1060"/>
                  </a:cxn>
                  <a:cxn ang="0">
                    <a:pos x="0" y="19"/>
                  </a:cxn>
                  <a:cxn ang="0">
                    <a:pos x="2047" y="0"/>
                  </a:cxn>
                </a:cxnLst>
                <a:rect l="0" t="0" r="r" b="b"/>
                <a:pathLst>
                  <a:path w="2102" h="1060">
                    <a:moveTo>
                      <a:pt x="2047" y="0"/>
                    </a:moveTo>
                    <a:lnTo>
                      <a:pt x="2102" y="599"/>
                    </a:lnTo>
                    <a:lnTo>
                      <a:pt x="73" y="1060"/>
                    </a:lnTo>
                    <a:lnTo>
                      <a:pt x="0" y="19"/>
                    </a:lnTo>
                    <a:lnTo>
                      <a:pt x="2047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accent4">
                      <a:shade val="51000"/>
                      <a:satMod val="130000"/>
                    </a:schemeClr>
                  </a:gs>
                  <a:gs pos="16000">
                    <a:schemeClr val="accent4">
                      <a:shade val="93000"/>
                      <a:satMod val="130000"/>
                    </a:schemeClr>
                  </a:gs>
                  <a:gs pos="0">
                    <a:schemeClr val="accent4">
                      <a:shade val="94000"/>
                      <a:satMod val="13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8"/>
              <p:cNvSpPr>
                <a:spLocks/>
              </p:cNvSpPr>
              <p:nvPr/>
            </p:nvSpPr>
            <p:spPr bwMode="auto">
              <a:xfrm>
                <a:off x="843482" y="2968590"/>
                <a:ext cx="2420255" cy="1291521"/>
              </a:xfrm>
              <a:custGeom>
                <a:avLst/>
                <a:gdLst/>
                <a:ahLst/>
                <a:cxnLst>
                  <a:cxn ang="0">
                    <a:pos x="2245" y="0"/>
                  </a:cxn>
                  <a:cxn ang="0">
                    <a:pos x="2119" y="465"/>
                  </a:cxn>
                  <a:cxn ang="0">
                    <a:pos x="0" y="1198"/>
                  </a:cxn>
                  <a:cxn ang="0">
                    <a:pos x="210" y="471"/>
                  </a:cxn>
                  <a:cxn ang="0">
                    <a:pos x="2245" y="0"/>
                  </a:cxn>
                </a:cxnLst>
                <a:rect l="0" t="0" r="r" b="b"/>
                <a:pathLst>
                  <a:path w="2245" h="1198">
                    <a:moveTo>
                      <a:pt x="2245" y="0"/>
                    </a:moveTo>
                    <a:lnTo>
                      <a:pt x="2119" y="465"/>
                    </a:lnTo>
                    <a:lnTo>
                      <a:pt x="0" y="1198"/>
                    </a:lnTo>
                    <a:lnTo>
                      <a:pt x="210" y="471"/>
                    </a:lnTo>
                    <a:lnTo>
                      <a:pt x="224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1069875" y="2968590"/>
                <a:ext cx="2439660" cy="1586910"/>
              </a:xfrm>
              <a:custGeom>
                <a:avLst/>
                <a:gdLst/>
                <a:ahLst/>
                <a:cxnLst>
                  <a:cxn ang="0">
                    <a:pos x="2035" y="0"/>
                  </a:cxn>
                  <a:cxn ang="0">
                    <a:pos x="2263" y="577"/>
                  </a:cxn>
                  <a:cxn ang="0">
                    <a:pos x="295" y="1472"/>
                  </a:cxn>
                  <a:cxn ang="0">
                    <a:pos x="0" y="471"/>
                  </a:cxn>
                  <a:cxn ang="0">
                    <a:pos x="2035" y="0"/>
                  </a:cxn>
                </a:cxnLst>
                <a:rect l="0" t="0" r="r" b="b"/>
                <a:pathLst>
                  <a:path w="2263" h="1472">
                    <a:moveTo>
                      <a:pt x="2035" y="0"/>
                    </a:moveTo>
                    <a:lnTo>
                      <a:pt x="2263" y="577"/>
                    </a:lnTo>
                    <a:lnTo>
                      <a:pt x="295" y="1472"/>
                    </a:lnTo>
                    <a:lnTo>
                      <a:pt x="0" y="471"/>
                    </a:lnTo>
                    <a:lnTo>
                      <a:pt x="2035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  <a:lumOff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398685" y="3707063"/>
                <a:ext cx="2153973" cy="1784196"/>
              </a:xfrm>
              <a:custGeom>
                <a:avLst/>
                <a:gdLst/>
                <a:ahLst/>
                <a:cxnLst>
                  <a:cxn ang="0">
                    <a:pos x="1998" y="0"/>
                  </a:cxn>
                  <a:cxn ang="0">
                    <a:pos x="1917" y="492"/>
                  </a:cxn>
                  <a:cxn ang="0">
                    <a:pos x="0" y="1655"/>
                  </a:cxn>
                  <a:cxn ang="0">
                    <a:pos x="52" y="899"/>
                  </a:cxn>
                  <a:cxn ang="0">
                    <a:pos x="1998" y="0"/>
                  </a:cxn>
                </a:cxnLst>
                <a:rect l="0" t="0" r="r" b="b"/>
                <a:pathLst>
                  <a:path w="1998" h="1655">
                    <a:moveTo>
                      <a:pt x="1998" y="0"/>
                    </a:moveTo>
                    <a:lnTo>
                      <a:pt x="1917" y="492"/>
                    </a:lnTo>
                    <a:lnTo>
                      <a:pt x="0" y="1655"/>
                    </a:lnTo>
                    <a:lnTo>
                      <a:pt x="52" y="899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1454745" y="3707063"/>
                <a:ext cx="2439660" cy="1957764"/>
              </a:xfrm>
              <a:custGeom>
                <a:avLst/>
                <a:gdLst/>
                <a:ahLst/>
                <a:cxnLst>
                  <a:cxn ang="0">
                    <a:pos x="1946" y="0"/>
                  </a:cxn>
                  <a:cxn ang="0">
                    <a:pos x="2263" y="497"/>
                  </a:cxn>
                  <a:cxn ang="0">
                    <a:pos x="498" y="1816"/>
                  </a:cxn>
                  <a:cxn ang="0">
                    <a:pos x="0" y="899"/>
                  </a:cxn>
                  <a:cxn ang="0">
                    <a:pos x="1946" y="0"/>
                  </a:cxn>
                </a:cxnLst>
                <a:rect l="0" t="0" r="r" b="b"/>
                <a:pathLst>
                  <a:path w="2263" h="1816">
                    <a:moveTo>
                      <a:pt x="1946" y="0"/>
                    </a:moveTo>
                    <a:lnTo>
                      <a:pt x="2263" y="497"/>
                    </a:lnTo>
                    <a:lnTo>
                      <a:pt x="498" y="1816"/>
                    </a:lnTo>
                    <a:lnTo>
                      <a:pt x="0" y="899"/>
                    </a:lnTo>
                    <a:lnTo>
                      <a:pt x="1946" y="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0">
                <a:scrgbClr r="0" g="0" b="0"/>
              </a:lnRef>
              <a:fillRef idx="1002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2037977" y="4296765"/>
                <a:ext cx="1902784" cy="2304901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1735" y="591"/>
                  </a:cxn>
                  <a:cxn ang="0">
                    <a:pos x="112" y="2138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l="0" t="0" r="r" b="b"/>
                <a:pathLst>
                  <a:path w="1765" h="2138">
                    <a:moveTo>
                      <a:pt x="1765" y="0"/>
                    </a:moveTo>
                    <a:lnTo>
                      <a:pt x="1735" y="591"/>
                    </a:lnTo>
                    <a:lnTo>
                      <a:pt x="112" y="2138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2037977" y="4317786"/>
                <a:ext cx="2391147" cy="2346945"/>
              </a:xfrm>
              <a:custGeom>
                <a:avLst/>
                <a:gdLst/>
                <a:ahLst/>
                <a:cxnLst>
                  <a:cxn ang="0">
                    <a:pos x="1765" y="0"/>
                  </a:cxn>
                  <a:cxn ang="0">
                    <a:pos x="2218" y="397"/>
                  </a:cxn>
                  <a:cxn ang="0">
                    <a:pos x="684" y="2177"/>
                  </a:cxn>
                  <a:cxn ang="0">
                    <a:pos x="0" y="1388"/>
                  </a:cxn>
                  <a:cxn ang="0">
                    <a:pos x="1765" y="0"/>
                  </a:cxn>
                </a:cxnLst>
                <a:rect l="0" t="0" r="r" b="b"/>
                <a:pathLst>
                  <a:path w="2218" h="2177">
                    <a:moveTo>
                      <a:pt x="1765" y="0"/>
                    </a:moveTo>
                    <a:lnTo>
                      <a:pt x="2218" y="397"/>
                    </a:lnTo>
                    <a:lnTo>
                      <a:pt x="684" y="2177"/>
                    </a:lnTo>
                    <a:lnTo>
                      <a:pt x="0" y="1388"/>
                    </a:lnTo>
                    <a:lnTo>
                      <a:pt x="17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>
                      <a:tint val="80000"/>
                      <a:satMod val="300000"/>
                    </a:schemeClr>
                  </a:gs>
                  <a:gs pos="100000">
                    <a:schemeClr val="dk2">
                      <a:shade val="30000"/>
                      <a:satMod val="20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TextBox 44"/>
            <p:cNvSpPr txBox="1">
              <a:spLocks noChangeArrowheads="1"/>
            </p:cNvSpPr>
            <p:nvPr/>
          </p:nvSpPr>
          <p:spPr bwMode="auto">
            <a:xfrm rot="21273742">
              <a:off x="1162252" y="2328784"/>
              <a:ext cx="2181252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1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Развитие и повышение качества человеческого капитала</a:t>
              </a:r>
            </a:p>
          </p:txBody>
        </p:sp>
        <p:sp>
          <p:nvSpPr>
            <p:cNvPr id="10" name="TextBox 44"/>
            <p:cNvSpPr txBox="1">
              <a:spLocks noChangeArrowheads="1"/>
            </p:cNvSpPr>
            <p:nvPr/>
          </p:nvSpPr>
          <p:spPr bwMode="auto">
            <a:xfrm rot="20518919">
              <a:off x="1324178" y="3199213"/>
              <a:ext cx="2181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Создание комфортной среды для жизни населения Ангарского городского округа</a:t>
              </a:r>
            </a:p>
          </p:txBody>
        </p:sp>
        <p:sp>
          <p:nvSpPr>
            <p:cNvPr id="11" name="TextBox 44"/>
            <p:cNvSpPr txBox="1">
              <a:spLocks noChangeArrowheads="1"/>
            </p:cNvSpPr>
            <p:nvPr/>
          </p:nvSpPr>
          <p:spPr bwMode="auto">
            <a:xfrm rot="19809103">
              <a:off x="1734533" y="4103303"/>
              <a:ext cx="2181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Обеспечение устойчивого экономического роста на основе инновационного развития</a:t>
              </a:r>
            </a:p>
          </p:txBody>
        </p:sp>
        <p:sp>
          <p:nvSpPr>
            <p:cNvPr id="12" name="TextBox 44"/>
            <p:cNvSpPr txBox="1">
              <a:spLocks noChangeArrowheads="1"/>
            </p:cNvSpPr>
            <p:nvPr/>
          </p:nvSpPr>
          <p:spPr bwMode="auto">
            <a:xfrm rot="18987388">
              <a:off x="2285645" y="4968978"/>
              <a:ext cx="218125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perspectiveRight" fov="6300000">
                <a:rot lat="0" lon="19800000" rev="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Территория эффективного управления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223" y="1524896"/>
            <a:ext cx="49926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5376888" y="1457311"/>
            <a:ext cx="2507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Стратегическая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задача 1</a:t>
            </a:r>
          </a:p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32"/>
          <p:cNvGrpSpPr/>
          <p:nvPr/>
        </p:nvGrpSpPr>
        <p:grpSpPr>
          <a:xfrm>
            <a:off x="3635628" y="2012623"/>
            <a:ext cx="4821302" cy="497519"/>
            <a:chOff x="3705426" y="2140186"/>
            <a:chExt cx="4821302" cy="497519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3" name="Down Arrow 22"/>
            <p:cNvSpPr/>
            <p:nvPr/>
          </p:nvSpPr>
          <p:spPr>
            <a:xfrm rot="4149548">
              <a:off x="4005578" y="1908925"/>
              <a:ext cx="428628" cy="1028931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4658624" y="2140186"/>
              <a:ext cx="3868104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5376888" y="1971675"/>
            <a:ext cx="1962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Стратегическая задача 2</a:t>
            </a:r>
          </a:p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33"/>
          <p:cNvGrpSpPr/>
          <p:nvPr/>
        </p:nvGrpSpPr>
        <p:grpSpPr>
          <a:xfrm>
            <a:off x="3883957" y="2505547"/>
            <a:ext cx="4572972" cy="567209"/>
            <a:chOff x="3953755" y="2633110"/>
            <a:chExt cx="4572972" cy="567209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27" name="Down Arrow 23"/>
            <p:cNvSpPr/>
            <p:nvPr/>
          </p:nvSpPr>
          <p:spPr>
            <a:xfrm rot="3501180">
              <a:off x="4239507" y="2485939"/>
              <a:ext cx="428628" cy="1000132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4820548" y="2633110"/>
              <a:ext cx="3706179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5376888" y="2471748"/>
            <a:ext cx="1962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Стратегическая задача 3</a:t>
            </a:r>
          </a:p>
        </p:txBody>
      </p:sp>
      <p:grpSp>
        <p:nvGrpSpPr>
          <p:cNvPr id="30" name="Group 34"/>
          <p:cNvGrpSpPr/>
          <p:nvPr/>
        </p:nvGrpSpPr>
        <p:grpSpPr>
          <a:xfrm>
            <a:off x="4426442" y="2951080"/>
            <a:ext cx="4030488" cy="849953"/>
            <a:chOff x="4496240" y="3078643"/>
            <a:chExt cx="4030488" cy="849953"/>
          </a:xfr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31" name="Down Arrow 24"/>
            <p:cNvSpPr/>
            <p:nvPr/>
          </p:nvSpPr>
          <p:spPr>
            <a:xfrm rot="2629780">
              <a:off x="4496240" y="3078643"/>
              <a:ext cx="428628" cy="849953"/>
            </a:xfrm>
            <a:prstGeom prst="down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29"/>
            <p:cNvSpPr/>
            <p:nvPr/>
          </p:nvSpPr>
          <p:spPr>
            <a:xfrm>
              <a:off x="4927700" y="3121253"/>
              <a:ext cx="3599028" cy="2119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44"/>
          <p:cNvSpPr txBox="1">
            <a:spLocks noChangeArrowheads="1"/>
          </p:cNvSpPr>
          <p:nvPr/>
        </p:nvSpPr>
        <p:spPr bwMode="auto">
          <a:xfrm>
            <a:off x="5376888" y="2957530"/>
            <a:ext cx="19621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Стратегическая задача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7146" y="4396278"/>
            <a:ext cx="3957171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tx1"/>
                </a:solidFill>
              </a:rPr>
              <a:t>Стратегическая </a:t>
            </a:r>
            <a:r>
              <a:rPr lang="ru-RU" sz="2400" u="sng" dirty="0" smtClean="0">
                <a:solidFill>
                  <a:schemeClr val="tx1"/>
                </a:solidFill>
              </a:rPr>
              <a:t>цель</a:t>
            </a:r>
          </a:p>
          <a:p>
            <a:r>
              <a:rPr lang="ru-RU" sz="2400" dirty="0" smtClean="0">
                <a:solidFill>
                  <a:srgbClr val="808000"/>
                </a:solidFill>
              </a:rPr>
              <a:t>Обеспечение высокого</a:t>
            </a:r>
          </a:p>
          <a:p>
            <a:r>
              <a:rPr lang="ru-RU" sz="2400" dirty="0" smtClean="0">
                <a:solidFill>
                  <a:srgbClr val="808000"/>
                </a:solidFill>
              </a:rPr>
              <a:t>качества </a:t>
            </a:r>
            <a:r>
              <a:rPr lang="ru-RU" sz="2400" dirty="0">
                <a:solidFill>
                  <a:srgbClr val="808000"/>
                </a:solidFill>
              </a:rPr>
              <a:t>жизни населения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7992891" y="47132"/>
            <a:ext cx="1151109" cy="659018"/>
            <a:chOff x="7668344" y="99341"/>
            <a:chExt cx="1540372" cy="85793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668344" y="99341"/>
              <a:ext cx="1540372" cy="857934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710" y="205348"/>
              <a:ext cx="1331640" cy="645919"/>
            </a:xfrm>
            <a:prstGeom prst="rect">
              <a:avLst/>
            </a:prstGeom>
            <a:noFill/>
            <a:ln w="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5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">
  <a:themeElements>
    <a:clrScheme name="Тема Office 1">
      <a:dk1>
        <a:srgbClr val="1D4940"/>
      </a:dk1>
      <a:lt1>
        <a:srgbClr val="FFFFFF"/>
      </a:lt1>
      <a:dk2>
        <a:srgbClr val="3F716F"/>
      </a:dk2>
      <a:lt2>
        <a:srgbClr val="C0C0C0"/>
      </a:lt2>
      <a:accent1>
        <a:srgbClr val="669E86"/>
      </a:accent1>
      <a:accent2>
        <a:srgbClr val="A2CAB4"/>
      </a:accent2>
      <a:accent3>
        <a:srgbClr val="FFFFFF"/>
      </a:accent3>
      <a:accent4>
        <a:srgbClr val="173D35"/>
      </a:accent4>
      <a:accent5>
        <a:srgbClr val="B8CCC3"/>
      </a:accent5>
      <a:accent6>
        <a:srgbClr val="92B7A3"/>
      </a:accent6>
      <a:hlink>
        <a:srgbClr val="8CA35F"/>
      </a:hlink>
      <a:folHlink>
        <a:srgbClr val="C1B05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1D4940"/>
        </a:dk1>
        <a:lt1>
          <a:srgbClr val="FFFFFF"/>
        </a:lt1>
        <a:dk2>
          <a:srgbClr val="3F716F"/>
        </a:dk2>
        <a:lt2>
          <a:srgbClr val="C0C0C0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93575"/>
        </a:dk1>
        <a:lt1>
          <a:srgbClr val="FFFFFF"/>
        </a:lt1>
        <a:dk2>
          <a:srgbClr val="000066"/>
        </a:dk2>
        <a:lt2>
          <a:srgbClr val="808080"/>
        </a:lt2>
        <a:accent1>
          <a:srgbClr val="4B92E1"/>
        </a:accent1>
        <a:accent2>
          <a:srgbClr val="99CCFF"/>
        </a:accent2>
        <a:accent3>
          <a:srgbClr val="FFFFFF"/>
        </a:accent3>
        <a:accent4>
          <a:srgbClr val="062C63"/>
        </a:accent4>
        <a:accent5>
          <a:srgbClr val="B1C7EE"/>
        </a:accent5>
        <a:accent6>
          <a:srgbClr val="8AB9E7"/>
        </a:accent6>
        <a:hlink>
          <a:srgbClr val="0066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B4C5B"/>
        </a:dk1>
        <a:lt1>
          <a:srgbClr val="FFFFFF"/>
        </a:lt1>
        <a:dk2>
          <a:srgbClr val="000000"/>
        </a:dk2>
        <a:lt2>
          <a:srgbClr val="969696"/>
        </a:lt2>
        <a:accent1>
          <a:srgbClr val="E3BE05"/>
        </a:accent1>
        <a:accent2>
          <a:srgbClr val="81C200"/>
        </a:accent2>
        <a:accent3>
          <a:srgbClr val="FFFFFF"/>
        </a:accent3>
        <a:accent4>
          <a:srgbClr val="08404C"/>
        </a:accent4>
        <a:accent5>
          <a:srgbClr val="EFDBAA"/>
        </a:accent5>
        <a:accent6>
          <a:srgbClr val="74B0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</Template>
  <TotalTime>6369</TotalTime>
  <Words>1964</Words>
  <Application>Microsoft Office PowerPoint</Application>
  <PresentationFormat>Экран (4:3)</PresentationFormat>
  <Paragraphs>306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30</vt:lpstr>
      <vt:lpstr>Конкурс лучших муниципальных практик и инициатив  социально-экономического развития в муниципальных образованиях  на территориях присутствия Госкорпорации «Росатом»</vt:lpstr>
      <vt:lpstr>Презентация PowerPoint</vt:lpstr>
      <vt:lpstr>Стратегия социально-экономического развития АГО  на период 2017-2030 годов</vt:lpstr>
      <vt:lpstr>Процесс разработки Стратегии СЭР АГО  (структура стратегического планирования)</vt:lpstr>
      <vt:lpstr>Процесс разработки Стратегии СЭР АГО</vt:lpstr>
      <vt:lpstr>Процесс разработки Стратегии СЭР АГО</vt:lpstr>
      <vt:lpstr>Процесс разработки Стратегии СЭР АГО</vt:lpstr>
      <vt:lpstr>Содержание Стратегии СЭР АГО</vt:lpstr>
      <vt:lpstr> Основная цель и задачи Стратегии СЭР АГО</vt:lpstr>
      <vt:lpstr>Крупные флагманские проекты</vt:lpstr>
      <vt:lpstr>Крупные флагманские проекты</vt:lpstr>
      <vt:lpstr>Основные проекты</vt:lpstr>
      <vt:lpstr>Этапы реализации Стратегии СЭР АГО</vt:lpstr>
      <vt:lpstr>Организация реализации Стратегии СЭР АГО Инструменты реализации</vt:lpstr>
      <vt:lpstr>Презентация PowerPoint</vt:lpstr>
      <vt:lpstr>Ожидаемые результаты Стратегии СЭР АГО</vt:lpstr>
      <vt:lpstr>Команда по реализации Стратегии СЭР АГО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Наумова Светлана Васильевна</dc:creator>
  <cp:lastModifiedBy>Наумова Светлана Васильевна</cp:lastModifiedBy>
  <cp:revision>341</cp:revision>
  <cp:lastPrinted>2017-10-20T06:37:18Z</cp:lastPrinted>
  <dcterms:created xsi:type="dcterms:W3CDTF">2017-06-06T09:56:23Z</dcterms:created>
  <dcterms:modified xsi:type="dcterms:W3CDTF">2018-06-29T06:14:16Z</dcterms:modified>
</cp:coreProperties>
</file>